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8"/>
  </p:notesMasterIdLst>
  <p:sldIdLst>
    <p:sldId id="257" r:id="rId2"/>
    <p:sldId id="392" r:id="rId3"/>
    <p:sldId id="417" r:id="rId4"/>
    <p:sldId id="420" r:id="rId5"/>
    <p:sldId id="259" r:id="rId6"/>
    <p:sldId id="260" r:id="rId7"/>
    <p:sldId id="262" r:id="rId8"/>
    <p:sldId id="421" r:id="rId9"/>
    <p:sldId id="429" r:id="rId10"/>
    <p:sldId id="422" r:id="rId11"/>
    <p:sldId id="263" r:id="rId12"/>
    <p:sldId id="424" r:id="rId13"/>
    <p:sldId id="393" r:id="rId14"/>
    <p:sldId id="426" r:id="rId15"/>
    <p:sldId id="425" r:id="rId16"/>
    <p:sldId id="403" r:id="rId17"/>
    <p:sldId id="402" r:id="rId18"/>
    <p:sldId id="404" r:id="rId19"/>
    <p:sldId id="405" r:id="rId20"/>
    <p:sldId id="406" r:id="rId21"/>
    <p:sldId id="407" r:id="rId22"/>
    <p:sldId id="427" r:id="rId23"/>
    <p:sldId id="410" r:id="rId24"/>
    <p:sldId id="408" r:id="rId25"/>
    <p:sldId id="409" r:id="rId26"/>
    <p:sldId id="411" r:id="rId27"/>
    <p:sldId id="261" r:id="rId28"/>
    <p:sldId id="442" r:id="rId29"/>
    <p:sldId id="443" r:id="rId30"/>
    <p:sldId id="415" r:id="rId31"/>
    <p:sldId id="444" r:id="rId32"/>
    <p:sldId id="446" r:id="rId33"/>
    <p:sldId id="447" r:id="rId34"/>
    <p:sldId id="449" r:id="rId35"/>
    <p:sldId id="451" r:id="rId36"/>
    <p:sldId id="450" r:id="rId37"/>
    <p:sldId id="452" r:id="rId38"/>
    <p:sldId id="453" r:id="rId39"/>
    <p:sldId id="454" r:id="rId40"/>
    <p:sldId id="455" r:id="rId41"/>
    <p:sldId id="412" r:id="rId42"/>
    <p:sldId id="436" r:id="rId43"/>
    <p:sldId id="439" r:id="rId44"/>
    <p:sldId id="440" r:id="rId45"/>
    <p:sldId id="441" r:id="rId46"/>
    <p:sldId id="270" r:id="rId47"/>
  </p:sldIdLst>
  <p:sldSz cx="2438400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42" roundtripDataSignature="AMtx7mjmzW0y5pcRskKOjCnWs3LDBLen/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F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2069C4-8830-4985-9496-44FFD0BA1979}">
  <a:tblStyle styleId="{E72069C4-8830-4985-9496-44FFD0BA1979}" styleName="Table_0">
    <a:wholeTbl>
      <a:tcTxStyle b="off" i="off">
        <a:font>
          <a:latin typeface="Helvetica Light"/>
          <a:ea typeface="Helvetica Light"/>
          <a:cs typeface="Helvetica Light"/>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wholeTbl>
    <a:band1H>
      <a:tcTxStyle/>
      <a:tcStyle>
        <a:tcBdr/>
      </a:tcStyle>
    </a:band1H>
    <a:band2H>
      <a:tcTxStyle b="off" i="off"/>
      <a:tcStyle>
        <a:tcBdr/>
        <a:fill>
          <a:solidFill>
            <a:srgbClr val="E3E5E8"/>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398CCE"/>
          </a:solidFill>
        </a:fill>
      </a:tcStyle>
    </a:firstCol>
    <a:lastRow>
      <a:tcTxStyle b="off" i="off">
        <a:font>
          <a:latin typeface="Helvetica Light"/>
          <a:ea typeface="Helvetica Light"/>
          <a:cs typeface="Helvetica Light"/>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3797C6"/>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53"/>
    <p:restoredTop sz="78474"/>
  </p:normalViewPr>
  <p:slideViewPr>
    <p:cSldViewPr snapToGrid="0" snapToObjects="1">
      <p:cViewPr>
        <p:scale>
          <a:sx n="38" d="100"/>
          <a:sy n="38" d="100"/>
        </p:scale>
        <p:origin x="176" y="1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146"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144"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142"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1pPr>
            <a:lvl2pPr marL="914400" marR="0" lvl="1"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2pPr>
            <a:lvl3pPr marL="1371600" marR="0" lvl="2"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3pPr>
            <a:lvl4pPr marL="1828800" marR="0" lvl="3"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4pPr>
            <a:lvl5pPr marL="2286000" marR="0" lvl="4"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5pPr>
            <a:lvl6pPr marL="2743200" marR="0" lvl="5"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6pPr>
            <a:lvl7pPr marL="3200400" marR="0" lvl="6"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7pPr>
            <a:lvl8pPr marL="3657600" marR="0" lvl="7"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8pPr>
            <a:lvl9pPr marL="4114800" marR="0" lvl="8" indent="-228600" algn="l" rtl="0">
              <a:spcBef>
                <a:spcPts val="0"/>
              </a:spcBef>
              <a:spcAft>
                <a:spcPts val="0"/>
              </a:spcAft>
              <a:buSzPts val="2200"/>
              <a:buFont typeface="Merriweather Sans"/>
              <a:buNone/>
              <a:defRPr sz="2200" b="0" i="0" u="none" strike="noStrike" cap="none">
                <a:latin typeface="Merriweather Sans"/>
                <a:ea typeface="Merriweather Sans"/>
                <a:cs typeface="Merriweather Sans"/>
                <a:sym typeface="Merriweather Sans"/>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Oversampling_and_undersampling_in_data_analysi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078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41: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a:p>
        </p:txBody>
      </p:sp>
      <p:sp>
        <p:nvSpPr>
          <p:cNvPr id="406" name="Google Shape;40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Filtering on cameras</a:t>
            </a:r>
          </a:p>
        </p:txBody>
      </p:sp>
    </p:spTree>
    <p:extLst>
      <p:ext uri="{BB962C8B-B14F-4D97-AF65-F5344CB8AC3E}">
        <p14:creationId xmlns:p14="http://schemas.microsoft.com/office/powerpoint/2010/main" val="2414278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85533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positive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&gt;= 0.05</a:t>
            </a:r>
            <a:endParaRPr lang="en-GB"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neutral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&gt; -0.05) and (compound score &lt; 0.05)</a:t>
            </a:r>
            <a:endParaRPr lang="en-GB" dirty="0">
              <a:effectLst/>
            </a:endParaRPr>
          </a:p>
          <a:p>
            <a:r>
              <a:rPr lang="en-GB" sz="2200" b="1" i="0" u="none" strike="noStrike" cap="none" dirty="0">
                <a:solidFill>
                  <a:srgbClr val="000000"/>
                </a:solidFill>
                <a:effectLst/>
                <a:latin typeface="Merriweather Sans"/>
                <a:ea typeface="Merriweather Sans"/>
                <a:cs typeface="Merriweather Sans"/>
                <a:sym typeface="Merriweather Sans"/>
              </a:rPr>
              <a:t>negative sentiment</a:t>
            </a:r>
            <a:r>
              <a:rPr lang="en-GB" sz="2200" b="0" i="0" u="none" strike="noStrike" cap="none" dirty="0">
                <a:solidFill>
                  <a:srgbClr val="000000"/>
                </a:solidFill>
                <a:effectLst/>
                <a:latin typeface="Merriweather Sans"/>
                <a:ea typeface="Merriweather Sans"/>
                <a:cs typeface="Merriweather Sans"/>
                <a:sym typeface="Merriweather Sans"/>
              </a:rPr>
              <a:t>: compound score &lt;= -0.05</a:t>
            </a:r>
            <a:endParaRPr lang="en-GB" dirty="0">
              <a:effectLst/>
            </a:endParaRPr>
          </a:p>
          <a:p>
            <a:endParaRPr lang="en-GB" dirty="0">
              <a:effectLst/>
            </a:endParaRPr>
          </a:p>
        </p:txBody>
      </p:sp>
    </p:spTree>
    <p:extLst>
      <p:ext uri="{BB962C8B-B14F-4D97-AF65-F5344CB8AC3E}">
        <p14:creationId xmlns:p14="http://schemas.microsoft.com/office/powerpoint/2010/main" val="288249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Average review rating is high between 4-5 only dips on certain months. </a:t>
            </a:r>
          </a:p>
          <a:p>
            <a:endParaRPr lang="en-GB" dirty="0"/>
          </a:p>
          <a:p>
            <a:r>
              <a:rPr lang="en-GB" dirty="0"/>
              <a:t>Review counts increase over the years</a:t>
            </a:r>
          </a:p>
          <a:p>
            <a:endParaRPr lang="en-GB" dirty="0">
              <a:effectLst/>
            </a:endParaRPr>
          </a:p>
        </p:txBody>
      </p:sp>
    </p:spTree>
    <p:extLst>
      <p:ext uri="{BB962C8B-B14F-4D97-AF65-F5344CB8AC3E}">
        <p14:creationId xmlns:p14="http://schemas.microsoft.com/office/powerpoint/2010/main" val="404055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rPr>
              <a:t>Rating counts and brand counts </a:t>
            </a:r>
            <a:br>
              <a:rPr lang="en-GB" dirty="0"/>
            </a:br>
            <a:endParaRPr lang="en-GB" dirty="0"/>
          </a:p>
          <a:p>
            <a:r>
              <a:rPr lang="en-GB" sz="2200" b="0" i="0" u="none" strike="noStrike" cap="none" dirty="0">
                <a:solidFill>
                  <a:srgbClr val="000000"/>
                </a:solidFill>
                <a:effectLst/>
                <a:latin typeface="Merriweather Sans"/>
                <a:ea typeface="Merriweather Sans"/>
                <a:cs typeface="Merriweather Sans"/>
                <a:sym typeface="Merriweather Sans"/>
              </a:rPr>
              <a:t>Mean star rating is 4.43 stars. Mostly positive reviews with 4 and 5 star ratings. Class imbalance in the data. </a:t>
            </a:r>
          </a:p>
          <a:p>
            <a:endParaRPr lang="en-GB" sz="2200" b="0" i="0" u="none" strike="noStrike" cap="none" dirty="0">
              <a:solidFill>
                <a:srgbClr val="000000"/>
              </a:solidFill>
              <a:effectLst/>
              <a:latin typeface="Merriweather Sans"/>
              <a:sym typeface="Merriweather Sans"/>
            </a:endParaRPr>
          </a:p>
          <a:p>
            <a:endParaRPr lang="en-GB" dirty="0"/>
          </a:p>
          <a:p>
            <a:endParaRPr lang="en-GB" dirty="0"/>
          </a:p>
          <a:p>
            <a:endParaRPr lang="en-GB" dirty="0"/>
          </a:p>
          <a:p>
            <a:r>
              <a:rPr lang="en-GB" dirty="0"/>
              <a:t>Class imbalance! Questioning accuracy as the metric!</a:t>
            </a:r>
          </a:p>
          <a:p>
            <a:endParaRPr lang="en-GB" dirty="0"/>
          </a:p>
          <a:p>
            <a:r>
              <a:rPr lang="en-GB" dirty="0">
                <a:effectLst/>
              </a:rPr>
              <a:t>Conventional algorithms are often biased towards the majority class, not taking the data distribution into consideration.</a:t>
            </a:r>
            <a:r>
              <a:rPr lang="en-GB" sz="2200" b="0" i="0" u="none" strike="noStrike" cap="none" dirty="0">
                <a:solidFill>
                  <a:srgbClr val="000000"/>
                </a:solidFill>
                <a:effectLst/>
                <a:latin typeface="Merriweather Sans"/>
                <a:ea typeface="Merriweather Sans"/>
                <a:cs typeface="Merriweather Sans"/>
                <a:sym typeface="Merriweather Sans"/>
              </a:rPr>
              <a:t> In the worst case, minority classes are treated as outliers and ignored. For some cases, such as fraud detection or cancer prediction, we would need to carefully configure our model or artificially balance the dataset, for example by </a:t>
            </a:r>
            <a:r>
              <a:rPr lang="en-GB" sz="2200" b="0" i="0" u="none" strike="noStrike" cap="none" dirty="0">
                <a:solidFill>
                  <a:srgbClr val="000000"/>
                </a:solidFill>
                <a:effectLst/>
                <a:latin typeface="Merriweather Sans"/>
                <a:ea typeface="Merriweather Sans"/>
                <a:cs typeface="Merriweather Sans"/>
                <a:sym typeface="Merriweather Sans"/>
                <a:hlinkClick r:id="rId3"/>
              </a:rPr>
              <a:t>undersampling or oversampling</a:t>
            </a:r>
            <a:r>
              <a:rPr lang="en-GB" sz="2200" b="0" i="0" u="none" strike="noStrike" cap="none" dirty="0">
                <a:solidFill>
                  <a:srgbClr val="000000"/>
                </a:solidFill>
                <a:effectLst/>
                <a:latin typeface="Merriweather Sans"/>
                <a:ea typeface="Merriweather Sans"/>
                <a:cs typeface="Merriweather Sans"/>
                <a:sym typeface="Merriweather Sans"/>
              </a:rPr>
              <a:t> each class.</a:t>
            </a:r>
            <a:endParaRPr lang="en-GB" dirty="0">
              <a:effectLst/>
            </a:endParaRPr>
          </a:p>
          <a:p>
            <a:endParaRPr lang="en-GB" dirty="0"/>
          </a:p>
        </p:txBody>
      </p:sp>
    </p:spTree>
    <p:extLst>
      <p:ext uri="{BB962C8B-B14F-4D97-AF65-F5344CB8AC3E}">
        <p14:creationId xmlns:p14="http://schemas.microsoft.com/office/powerpoint/2010/main" val="3865167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effectLst/>
            </a:endParaRPr>
          </a:p>
        </p:txBody>
      </p:sp>
    </p:spTree>
    <p:extLst>
      <p:ext uri="{BB962C8B-B14F-4D97-AF65-F5344CB8AC3E}">
        <p14:creationId xmlns:p14="http://schemas.microsoft.com/office/powerpoint/2010/main" val="202676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Helpfulness </a:t>
            </a:r>
          </a:p>
          <a:p>
            <a:endParaRPr lang="en-GB" dirty="0">
              <a:effectLst/>
            </a:endParaRPr>
          </a:p>
          <a:p>
            <a:r>
              <a:rPr lang="en-GB" dirty="0">
                <a:effectLst/>
              </a:rPr>
              <a:t>Metric used to give weight to certain reviews or quality to a prospective buyer. </a:t>
            </a:r>
          </a:p>
          <a:p>
            <a:endParaRPr lang="en-GB" dirty="0">
              <a:effectLst/>
            </a:endParaRPr>
          </a:p>
          <a:p>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On average there are 8.9 helpful votes per review with a Median of 2. One review had over 1310 helpful votes! which </a:t>
            </a:r>
            <a:r>
              <a:rPr lang="en-GB" sz="2200" b="0" i="0" u="none" strike="noStrike" cap="none" dirty="0" err="1">
                <a:solidFill>
                  <a:srgbClr val="000000"/>
                </a:solidFill>
                <a:effectLst/>
                <a:latin typeface="Merriweather Sans"/>
                <a:ea typeface="Merriweather Sans"/>
                <a:cs typeface="Merriweather Sans"/>
                <a:sym typeface="Merriweather Sans"/>
              </a:rPr>
              <a:t>i</a:t>
            </a:r>
            <a:r>
              <a:rPr lang="en-GB" sz="2200" b="0" i="0" u="none" strike="noStrike" cap="none" dirty="0">
                <a:solidFill>
                  <a:srgbClr val="000000"/>
                </a:solidFill>
                <a:effectLst/>
                <a:latin typeface="Merriweather Sans"/>
                <a:ea typeface="Merriweather Sans"/>
                <a:cs typeface="Merriweather Sans"/>
                <a:sym typeface="Merriweather Sans"/>
              </a:rPr>
              <a:t> display in my notebook.</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The five most helpful reviews were all longer than the mean review length (190) and median (85) - [1800,1507,579,513,301]</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On average more helpful reviews were left for ratings 5, 4 and 1. </a:t>
            </a:r>
            <a:endParaRPr lang="en-GB" dirty="0">
              <a:effectLst/>
            </a:endParaRPr>
          </a:p>
          <a:p>
            <a:r>
              <a:rPr lang="en-GB" sz="2200" b="0" i="0" u="none" strike="noStrike" cap="none" dirty="0" err="1">
                <a:solidFill>
                  <a:srgbClr val="000000"/>
                </a:solidFill>
                <a:effectLst/>
                <a:latin typeface="Merriweather Sans"/>
                <a:ea typeface="Merriweather Sans"/>
                <a:cs typeface="Merriweather Sans"/>
                <a:sym typeface="Merriweather Sans"/>
              </a:rPr>
              <a:t>star_rating</a:t>
            </a:r>
            <a:r>
              <a:rPr lang="en-GB" sz="2200" b="0" i="0" u="none" strike="noStrike" cap="none" dirty="0">
                <a:solidFill>
                  <a:srgbClr val="000000"/>
                </a:solidFill>
                <a:effectLst/>
                <a:latin typeface="Merriweather Sans"/>
                <a:ea typeface="Merriweather Sans"/>
                <a:cs typeface="Merriweather Sans"/>
                <a:sym typeface="Merriweather Sans"/>
              </a:rPr>
              <a:t> (average helpfulness) </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1    0.486704</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2    0.369964</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3    0.459751</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4    0.685411</a:t>
            </a:r>
            <a:endParaRPr lang="en-GB" dirty="0">
              <a:effectLst/>
            </a:endParaRPr>
          </a:p>
          <a:p>
            <a:r>
              <a:rPr lang="en-GB" sz="2200" b="0" i="0" u="none" strike="noStrike" cap="none" dirty="0">
                <a:solidFill>
                  <a:srgbClr val="000000"/>
                </a:solidFill>
                <a:effectLst/>
                <a:latin typeface="Merriweather Sans"/>
                <a:ea typeface="Merriweather Sans"/>
                <a:cs typeface="Merriweather Sans"/>
                <a:sym typeface="Merriweather Sans"/>
              </a:rPr>
              <a:t>5    0.752291</a:t>
            </a:r>
            <a:endParaRPr lang="en-GB" dirty="0">
              <a:effectLst/>
            </a:endParaRPr>
          </a:p>
          <a:p>
            <a:endParaRPr lang="en-GB" dirty="0">
              <a:effectLst/>
            </a:endParaRPr>
          </a:p>
        </p:txBody>
      </p:sp>
    </p:spTree>
    <p:extLst>
      <p:ext uri="{BB962C8B-B14F-4D97-AF65-F5344CB8AC3E}">
        <p14:creationId xmlns:p14="http://schemas.microsoft.com/office/powerpoint/2010/main" val="599368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Most helpful reviews how long are they?</a:t>
            </a:r>
          </a:p>
          <a:p>
            <a:endParaRPr lang="en-GB" dirty="0">
              <a:effectLst/>
            </a:endParaRPr>
          </a:p>
          <a:p>
            <a:r>
              <a:rPr lang="en-GB" dirty="0">
                <a:effectLst/>
              </a:rPr>
              <a:t>One review had </a:t>
            </a:r>
            <a:r>
              <a:rPr lang="en-GB" sz="2200" b="0" i="0" u="none" strike="noStrike" cap="none" dirty="0">
                <a:solidFill>
                  <a:srgbClr val="000000"/>
                </a:solidFill>
                <a:effectLst/>
                <a:latin typeface="Merriweather Sans"/>
                <a:ea typeface="Merriweather Sans"/>
                <a:cs typeface="Merriweather Sans"/>
                <a:sym typeface="Merriweather Sans"/>
              </a:rPr>
              <a:t>1357 total votes. It was long with a good title. </a:t>
            </a:r>
          </a:p>
          <a:p>
            <a:endParaRPr lang="en-GB" dirty="0">
              <a:effectLst/>
            </a:endParaRPr>
          </a:p>
        </p:txBody>
      </p:sp>
    </p:spTree>
    <p:extLst>
      <p:ext uri="{BB962C8B-B14F-4D97-AF65-F5344CB8AC3E}">
        <p14:creationId xmlns:p14="http://schemas.microsoft.com/office/powerpoint/2010/main" val="1024609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71500" indent="-342900">
              <a:buFontTx/>
              <a:buChar char="-"/>
            </a:pPr>
            <a:r>
              <a:rPr lang="en-US" dirty="0"/>
              <a:t>How many reviews or feedback did you leave in the last week? </a:t>
            </a:r>
          </a:p>
          <a:p>
            <a:pPr marL="571500" indent="-342900">
              <a:buFontTx/>
              <a:buChar char="-"/>
            </a:pPr>
            <a:r>
              <a:rPr lang="en-US" dirty="0"/>
              <a:t>Review growth and influence are growing</a:t>
            </a:r>
          </a:p>
        </p:txBody>
      </p:sp>
    </p:spTree>
    <p:extLst>
      <p:ext uri="{BB962C8B-B14F-4D97-AF65-F5344CB8AC3E}">
        <p14:creationId xmlns:p14="http://schemas.microsoft.com/office/powerpoint/2010/main" val="1999548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Most helpful reviews how long are they?</a:t>
            </a:r>
          </a:p>
          <a:p>
            <a:endParaRPr lang="en-GB" dirty="0">
              <a:effectLst/>
            </a:endParaRPr>
          </a:p>
          <a:p>
            <a:r>
              <a:rPr lang="en-GB" dirty="0">
                <a:effectLst/>
              </a:rPr>
              <a:t>One review had </a:t>
            </a:r>
            <a:r>
              <a:rPr lang="en-GB" sz="2200" b="0" i="0" u="none" strike="noStrike" cap="none" dirty="0">
                <a:solidFill>
                  <a:srgbClr val="000000"/>
                </a:solidFill>
                <a:effectLst/>
                <a:latin typeface="Merriweather Sans"/>
                <a:ea typeface="Merriweather Sans"/>
                <a:cs typeface="Merriweather Sans"/>
                <a:sym typeface="Merriweather Sans"/>
              </a:rPr>
              <a:t>1357 total votes. It was long with a good title. </a:t>
            </a:r>
          </a:p>
          <a:p>
            <a:endParaRPr lang="en-GB" dirty="0">
              <a:effectLst/>
            </a:endParaRPr>
          </a:p>
        </p:txBody>
      </p:sp>
    </p:spTree>
    <p:extLst>
      <p:ext uri="{BB962C8B-B14F-4D97-AF65-F5344CB8AC3E}">
        <p14:creationId xmlns:p14="http://schemas.microsoft.com/office/powerpoint/2010/main" val="2615021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1" i="0" u="none" strike="noStrike" cap="none" dirty="0">
                <a:solidFill>
                  <a:srgbClr val="000000"/>
                </a:solidFill>
                <a:effectLst/>
                <a:latin typeface="Merriweather Sans"/>
                <a:ea typeface="Merriweather Sans"/>
                <a:cs typeface="Merriweather Sans"/>
                <a:sym typeface="Merriweather Sans"/>
              </a:rPr>
              <a:t>Reviewers</a:t>
            </a:r>
          </a:p>
          <a:p>
            <a:endParaRPr lang="en-GB" sz="2200" b="1"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sym typeface="Merriweather Sans"/>
              </a:rPr>
              <a:t>Repeat reviewers. </a:t>
            </a:r>
            <a:endParaRPr lang="en-GB" dirty="0">
              <a:effectLst/>
            </a:endParaRPr>
          </a:p>
          <a:p>
            <a:r>
              <a:rPr lang="en-GB" dirty="0">
                <a:effectLst/>
              </a:rPr>
              <a:t>A handful of users gave multiple reviews in this sample. Two users gave 6 reviews.</a:t>
            </a:r>
          </a:p>
          <a:p>
            <a:r>
              <a:rPr lang="en-GB" dirty="0">
                <a:effectLst/>
              </a:rPr>
              <a:t>Found some affiliate spam looking reviews by the most frequent reviewer. </a:t>
            </a:r>
          </a:p>
          <a:p>
            <a:r>
              <a:rPr lang="en-GB" dirty="0">
                <a:effectLst/>
              </a:rPr>
              <a:t>Reviewers who write </a:t>
            </a:r>
            <a:r>
              <a:rPr lang="en-GB" dirty="0" err="1">
                <a:effectLst/>
              </a:rPr>
              <a:t>alot</a:t>
            </a:r>
            <a:r>
              <a:rPr lang="en-GB" dirty="0">
                <a:effectLst/>
              </a:rPr>
              <a:t> tend to have a high helpful ratio.</a:t>
            </a:r>
          </a:p>
        </p:txBody>
      </p:sp>
    </p:spTree>
    <p:extLst>
      <p:ext uri="{BB962C8B-B14F-4D97-AF65-F5344CB8AC3E}">
        <p14:creationId xmlns:p14="http://schemas.microsoft.com/office/powerpoint/2010/main" val="3680791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Problems – show most frequent reviewer</a:t>
            </a:r>
          </a:p>
        </p:txBody>
      </p:sp>
    </p:spTree>
    <p:extLst>
      <p:ext uri="{BB962C8B-B14F-4D97-AF65-F5344CB8AC3E}">
        <p14:creationId xmlns:p14="http://schemas.microsoft.com/office/powerpoint/2010/main" val="19338451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rPr>
              <a:t>Popular words and </a:t>
            </a:r>
            <a:r>
              <a:rPr lang="en-GB" dirty="0" err="1">
                <a:effectLst/>
              </a:rPr>
              <a:t>ngram</a:t>
            </a:r>
            <a:r>
              <a:rPr lang="en-GB" dirty="0">
                <a:effectLst/>
              </a:rPr>
              <a:t> range</a:t>
            </a:r>
          </a:p>
          <a:p>
            <a:endParaRPr lang="en-GB" dirty="0">
              <a:effectLst/>
            </a:endParaRPr>
          </a:p>
          <a:p>
            <a:r>
              <a:rPr lang="en-GB" dirty="0">
                <a:effectLst/>
              </a:rPr>
              <a:t>Most popular words in 5 star reviews and 1</a:t>
            </a:r>
          </a:p>
        </p:txBody>
      </p:sp>
    </p:spTree>
    <p:extLst>
      <p:ext uri="{BB962C8B-B14F-4D97-AF65-F5344CB8AC3E}">
        <p14:creationId xmlns:p14="http://schemas.microsoft.com/office/powerpoint/2010/main" val="4190852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rPr>
              <a:t>Correlation heat map:</a:t>
            </a:r>
            <a:endParaRPr lang="en-GB" dirty="0">
              <a:effectLst/>
            </a:endParaRPr>
          </a:p>
          <a:p>
            <a:pPr lvl="1"/>
            <a:r>
              <a:rPr lang="en-GB" dirty="0">
                <a:effectLst/>
              </a:rPr>
              <a:t>shows that </a:t>
            </a:r>
            <a:r>
              <a:rPr lang="en-GB" dirty="0" err="1">
                <a:effectLst/>
              </a:rPr>
              <a:t>helpful_ratio</a:t>
            </a:r>
            <a:r>
              <a:rPr lang="en-GB" dirty="0">
                <a:effectLst/>
              </a:rPr>
              <a:t> has some positive explanatory power (0.27) to the star rating.</a:t>
            </a:r>
          </a:p>
          <a:p>
            <a:pPr lvl="1"/>
            <a:r>
              <a:rPr lang="en-GB" dirty="0">
                <a:effectLst/>
              </a:rPr>
              <a:t>Vader negative as expected -0.39</a:t>
            </a:r>
          </a:p>
          <a:p>
            <a:pPr lvl="1"/>
            <a:r>
              <a:rPr lang="en-GB" dirty="0">
                <a:effectLst/>
              </a:rPr>
              <a:t>Vader compound has the most correlation with star rating at 0.5</a:t>
            </a:r>
          </a:p>
        </p:txBody>
      </p:sp>
    </p:spTree>
    <p:extLst>
      <p:ext uri="{BB962C8B-B14F-4D97-AF65-F5344CB8AC3E}">
        <p14:creationId xmlns:p14="http://schemas.microsoft.com/office/powerpoint/2010/main" val="2438193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5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r>
              <a:rPr lang="en-GB" sz="2200" b="0" i="0" u="none" strike="noStrike" cap="none" dirty="0">
                <a:solidFill>
                  <a:srgbClr val="000000"/>
                </a:solidFill>
                <a:effectLst/>
                <a:latin typeface="Merriweather Sans"/>
                <a:ea typeface="Merriweather Sans"/>
                <a:cs typeface="Merriweather Sans"/>
                <a:sym typeface="Merriweather Sans"/>
              </a:rPr>
              <a:t>One of my setbacks I encountered is after scraping current Amazon products “total votes” is no longer shown on the website. Therefore I can’t construct another helpful ratio for new current cameras. On the other hand I can also scrape pricing data. </a:t>
            </a:r>
            <a:endParaRPr lang="en-GB" dirty="0">
              <a:effectLst/>
            </a:endParaRPr>
          </a:p>
          <a:p>
            <a:endParaRPr lang="en-GB" sz="2200" b="0" i="0" u="none" strike="noStrike" cap="none" dirty="0">
              <a:solidFill>
                <a:srgbClr val="000000"/>
              </a:solidFill>
              <a:effectLst/>
              <a:latin typeface="Merriweather Sans"/>
              <a:ea typeface="Merriweather Sans"/>
              <a:cs typeface="Merriweather Sans"/>
              <a:sym typeface="Merriweather Sans"/>
            </a:endParaRPr>
          </a:p>
          <a:p>
            <a:r>
              <a:rPr lang="en-GB" sz="2200" b="0" i="0" u="none" strike="noStrike" cap="none" dirty="0">
                <a:solidFill>
                  <a:srgbClr val="000000"/>
                </a:solidFill>
                <a:effectLst/>
                <a:latin typeface="Merriweather Sans"/>
                <a:ea typeface="Merriweather Sans"/>
                <a:cs typeface="Merriweather Sans"/>
                <a:sym typeface="Merriweather Sans"/>
              </a:rPr>
              <a:t>The risks in this dataset are that the review body is very large and computing power will be a limitation. Also accuracy will be difficult to predict 5 classes of ratings. Potentially it would have been easier to predict positive or negative.  Skewed data</a:t>
            </a:r>
            <a:endParaRPr lang="en-GB" dirty="0">
              <a:effectLst/>
            </a:endParaRPr>
          </a:p>
          <a:p>
            <a:pPr marL="0" lvl="0" indent="0" algn="l" rtl="0">
              <a:spcBef>
                <a:spcPts val="0"/>
              </a:spcBef>
              <a:spcAft>
                <a:spcPts val="0"/>
              </a:spcAft>
              <a:buSzPts val="2200"/>
              <a:buFont typeface="Merriweather Sans"/>
              <a:buNone/>
            </a:pPr>
            <a:endParaRPr dirty="0"/>
          </a:p>
        </p:txBody>
      </p:sp>
      <p:sp>
        <p:nvSpPr>
          <p:cNvPr id="383" name="Google Shape;383;p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sym typeface="Merriweather Sans"/>
              </a:rPr>
              <a:t>Naïve </a:t>
            </a:r>
            <a:r>
              <a:rPr lang="en-GB" sz="2200" b="0" i="0" u="none" strike="noStrike" cap="none" dirty="0" err="1">
                <a:solidFill>
                  <a:srgbClr val="000000"/>
                </a:solidFill>
                <a:effectLst/>
                <a:latin typeface="Merriweather Sans"/>
                <a:sym typeface="Merriweather Sans"/>
              </a:rPr>
              <a:t>bayes</a:t>
            </a:r>
            <a:r>
              <a:rPr lang="en-GB" sz="2200" b="0" i="0" u="none" strike="noStrike" cap="none" dirty="0">
                <a:solidFill>
                  <a:srgbClr val="000000"/>
                </a:solidFill>
                <a:effectLst/>
                <a:latin typeface="Merriweather Sans"/>
                <a:sym typeface="Merriweather Sans"/>
              </a:rPr>
              <a:t> has the highest accuracy scores. But that’s not the whole story</a:t>
            </a:r>
            <a:endParaRPr lang="en-GB" b="1" dirty="0">
              <a:effectLst/>
            </a:endParaRPr>
          </a:p>
          <a:p>
            <a:endParaRPr lang="en-US" dirty="0"/>
          </a:p>
        </p:txBody>
      </p:sp>
    </p:spTree>
    <p:extLst>
      <p:ext uri="{BB962C8B-B14F-4D97-AF65-F5344CB8AC3E}">
        <p14:creationId xmlns:p14="http://schemas.microsoft.com/office/powerpoint/2010/main" val="1849057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4875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Features: ['helpful_ratio','verified_purchase','review_body','review_length','camera_brand','vader_compound','vader_pos','vader_neu','vader_neg']</a:t>
            </a:r>
          </a:p>
          <a:p>
            <a:endParaRPr lang="en-US" dirty="0"/>
          </a:p>
        </p:txBody>
      </p:sp>
    </p:spTree>
    <p:extLst>
      <p:ext uri="{BB962C8B-B14F-4D97-AF65-F5344CB8AC3E}">
        <p14:creationId xmlns:p14="http://schemas.microsoft.com/office/powerpoint/2010/main" val="1467606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sym typeface="Merriweather Sans"/>
              </a:rPr>
              <a:t>Gradient boosting has the highest accuracy score. But hold on a minute!</a:t>
            </a:r>
          </a:p>
          <a:p>
            <a:r>
              <a:rPr lang="en-GB" sz="2200" b="0" i="0" u="none" strike="noStrike" cap="none" dirty="0">
                <a:solidFill>
                  <a:srgbClr val="000000"/>
                </a:solidFill>
                <a:effectLst/>
                <a:latin typeface="Merriweather Sans"/>
                <a:sym typeface="Merriweather Sans"/>
              </a:rPr>
              <a:t>SVC highest F1 score</a:t>
            </a:r>
          </a:p>
          <a:p>
            <a:endParaRPr lang="en-GB" sz="2200" b="0" i="0" u="none" strike="noStrike" cap="none" dirty="0">
              <a:solidFill>
                <a:srgbClr val="000000"/>
              </a:solidFill>
              <a:effectLst/>
              <a:latin typeface="Merriweather Sans"/>
              <a:sym typeface="Merriweather Sans"/>
            </a:endParaRPr>
          </a:p>
          <a:p>
            <a:r>
              <a:rPr lang="en-GB" sz="2200" b="0" i="0" u="none" strike="noStrike" cap="none" dirty="0">
                <a:solidFill>
                  <a:srgbClr val="000000"/>
                </a:solidFill>
                <a:effectLst/>
                <a:latin typeface="Merriweather Sans"/>
                <a:sym typeface="Merriweather Sans"/>
              </a:rPr>
              <a:t>Checking the confusion matrix</a:t>
            </a:r>
            <a:endParaRPr lang="en-GB" b="1" dirty="0">
              <a:effectLst/>
            </a:endParaRPr>
          </a:p>
          <a:p>
            <a:endParaRPr lang="en-US" dirty="0"/>
          </a:p>
        </p:txBody>
      </p:sp>
    </p:spTree>
    <p:extLst>
      <p:ext uri="{BB962C8B-B14F-4D97-AF65-F5344CB8AC3E}">
        <p14:creationId xmlns:p14="http://schemas.microsoft.com/office/powerpoint/2010/main" val="1824962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04760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95740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sym typeface="Merriweather Sans"/>
              </a:rPr>
              <a:t>Logistic Regression</a:t>
            </a:r>
            <a:endParaRPr lang="en-GB" b="1" dirty="0">
              <a:effectLst/>
            </a:endParaRPr>
          </a:p>
          <a:p>
            <a:endParaRPr lang="en-US" dirty="0"/>
          </a:p>
        </p:txBody>
      </p:sp>
    </p:spTree>
    <p:extLst>
      <p:ext uri="{BB962C8B-B14F-4D97-AF65-F5344CB8AC3E}">
        <p14:creationId xmlns:p14="http://schemas.microsoft.com/office/powerpoint/2010/main" val="235849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8659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27292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p:txBody>
      </p:sp>
    </p:spTree>
    <p:extLst>
      <p:ext uri="{BB962C8B-B14F-4D97-AF65-F5344CB8AC3E}">
        <p14:creationId xmlns:p14="http://schemas.microsoft.com/office/powerpoint/2010/main" val="1340620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2200" b="0" i="0" u="none" strike="noStrike" cap="none" dirty="0">
              <a:solidFill>
                <a:srgbClr val="000000"/>
              </a:solidFill>
              <a:effectLst/>
              <a:latin typeface="Merriweather Sans"/>
              <a:sym typeface="Merriweather Sans"/>
            </a:endParaRPr>
          </a:p>
          <a:p>
            <a:endParaRPr lang="en-GB" sz="2200" b="0" i="0" u="none" strike="noStrike" cap="none" dirty="0">
              <a:solidFill>
                <a:srgbClr val="000000"/>
              </a:solidFill>
              <a:effectLst/>
              <a:latin typeface="Merriweather Sans"/>
              <a:sym typeface="Merriweather Sans"/>
            </a:endParaRPr>
          </a:p>
          <a:p>
            <a:r>
              <a:rPr lang="en-GB" sz="2200" b="1" i="0" u="none" strike="noStrike" cap="none" dirty="0">
                <a:solidFill>
                  <a:srgbClr val="000000"/>
                </a:solidFill>
                <a:effectLst/>
                <a:latin typeface="Merriweather Sans"/>
                <a:ea typeface="Merriweather Sans"/>
                <a:cs typeface="Merriweather Sans"/>
                <a:sym typeface="Merriweather Sans"/>
              </a:rPr>
              <a:t>Gradient Boosting</a:t>
            </a:r>
            <a:endParaRPr lang="en-GB" b="1" dirty="0">
              <a:effectLst/>
            </a:endParaRPr>
          </a:p>
          <a:p>
            <a:endParaRPr lang="en-US" dirty="0"/>
          </a:p>
        </p:txBody>
      </p:sp>
    </p:spTree>
    <p:extLst>
      <p:ext uri="{BB962C8B-B14F-4D97-AF65-F5344CB8AC3E}">
        <p14:creationId xmlns:p14="http://schemas.microsoft.com/office/powerpoint/2010/main" val="2479461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049138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560885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01233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sz="2200" b="0" i="0" u="none" strike="noStrike" cap="none" dirty="0">
              <a:solidFill>
                <a:srgbClr val="000000"/>
              </a:solidFill>
              <a:effectLst/>
              <a:latin typeface="Merriweather Sans"/>
              <a:ea typeface="Merriweather Sans"/>
              <a:cs typeface="Merriweather Sans"/>
              <a:sym typeface="Merriweather Sans"/>
            </a:endParaRPr>
          </a:p>
        </p:txBody>
      </p:sp>
    </p:spTree>
    <p:extLst>
      <p:ext uri="{BB962C8B-B14F-4D97-AF65-F5344CB8AC3E}">
        <p14:creationId xmlns:p14="http://schemas.microsoft.com/office/powerpoint/2010/main" val="2364780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r>
              <a:rPr lang="en-GB" b="1" dirty="0"/>
              <a:t>High ratings on Amazons algorithm more </a:t>
            </a:r>
            <a:r>
              <a:rPr lang="en-GB" b="1" dirty="0" err="1"/>
              <a:t>likelyhood</a:t>
            </a:r>
            <a:r>
              <a:rPr lang="en-GB" b="1" dirty="0"/>
              <a:t> of search impressions</a:t>
            </a:r>
            <a:endParaRPr lang="en-US" dirty="0"/>
          </a:p>
        </p:txBody>
      </p:sp>
    </p:spTree>
    <p:extLst>
      <p:ext uri="{BB962C8B-B14F-4D97-AF65-F5344CB8AC3E}">
        <p14:creationId xmlns:p14="http://schemas.microsoft.com/office/powerpoint/2010/main" val="10878390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sz="2200" b="0" i="0" u="none" strike="noStrike" cap="none" dirty="0">
                <a:solidFill>
                  <a:srgbClr val="000000"/>
                </a:solidFill>
                <a:effectLst/>
                <a:latin typeface="Merriweather Sans"/>
                <a:ea typeface="Merriweather Sans"/>
                <a:cs typeface="Merriweather Sans"/>
                <a:sym typeface="Merriweather Sans"/>
              </a:rPr>
              <a:t>Data </a:t>
            </a:r>
            <a:r>
              <a:rPr lang="en-GB" sz="2200" b="0" i="0" u="none" strike="noStrike" cap="none" dirty="0" err="1">
                <a:solidFill>
                  <a:srgbClr val="000000"/>
                </a:solidFill>
                <a:effectLst/>
                <a:latin typeface="Merriweather Sans"/>
                <a:ea typeface="Merriweather Sans"/>
                <a:cs typeface="Merriweather Sans"/>
                <a:sym typeface="Merriweather Sans"/>
              </a:rPr>
              <a:t>stil</a:t>
            </a:r>
            <a:r>
              <a:rPr lang="en-GB" sz="2200" b="0" i="0" u="none" strike="noStrike" cap="none" dirty="0">
                <a:solidFill>
                  <a:srgbClr val="000000"/>
                </a:solidFill>
                <a:effectLst/>
                <a:latin typeface="Merriweather Sans"/>
                <a:ea typeface="Merriweather Sans"/>
                <a:cs typeface="Merriweather Sans"/>
                <a:sym typeface="Merriweather Sans"/>
              </a:rPr>
              <a:t> imbalanced. That’s just how Amazon is, perhaps because their aim is to sell after all!</a:t>
            </a:r>
          </a:p>
        </p:txBody>
      </p:sp>
    </p:spTree>
    <p:extLst>
      <p:ext uri="{BB962C8B-B14F-4D97-AF65-F5344CB8AC3E}">
        <p14:creationId xmlns:p14="http://schemas.microsoft.com/office/powerpoint/2010/main" val="29969737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982503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4244149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400" dirty="0">
              <a:solidFill>
                <a:srgbClr val="4A4A4A"/>
              </a:solidFill>
              <a:highlight>
                <a:srgbClr val="F9FAF8"/>
              </a:highlight>
              <a:latin typeface="Arial"/>
              <a:ea typeface="Arial"/>
              <a:cs typeface="Arial"/>
              <a:sym typeface="Arial"/>
            </a:endParaRPr>
          </a:p>
        </p:txBody>
      </p:sp>
      <p:sp>
        <p:nvSpPr>
          <p:cNvPr id="330" name="Google Shape;330;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0845575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e8c5c724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e8c5c7248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b="1" dirty="0"/>
          </a:p>
        </p:txBody>
      </p:sp>
      <p:sp>
        <p:nvSpPr>
          <p:cNvPr id="358" name="Google Shape;35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20: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200"/>
              <a:buFont typeface="Merriweather Sans"/>
              <a:buNone/>
            </a:pPr>
            <a:endParaRPr dirty="0"/>
          </a:p>
        </p:txBody>
      </p:sp>
      <p:sp>
        <p:nvSpPr>
          <p:cNvPr id="367" name="Google Shape;36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9:notes"/>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t" anchorCtr="0">
            <a:noAutofit/>
          </a:bodyPr>
          <a:lstStyle/>
          <a:p>
            <a:r>
              <a:rPr lang="en-GB" sz="2200" b="1" i="0" u="none" strike="noStrike" cap="none" dirty="0">
                <a:solidFill>
                  <a:srgbClr val="000000"/>
                </a:solidFill>
                <a:effectLst/>
                <a:latin typeface="Merriweather Sans"/>
                <a:ea typeface="Merriweather Sans"/>
                <a:cs typeface="Merriweather Sans"/>
                <a:sym typeface="Merriweather Sans"/>
              </a:rPr>
              <a:t>The UK dataset was not viable as it was much smaller for observations in the Camera category (6427 before cleaning,30 afterwards) </a:t>
            </a:r>
          </a:p>
          <a:p>
            <a:pPr marL="457200" marR="0" lvl="0" indent="-228600" algn="l" defTabSz="914400" rtl="0" eaLnBrk="1" fontAlgn="auto" latinLnBrk="0" hangingPunct="1">
              <a:lnSpc>
                <a:spcPct val="100000"/>
              </a:lnSpc>
              <a:spcBef>
                <a:spcPts val="0"/>
              </a:spcBef>
              <a:spcAft>
                <a:spcPts val="0"/>
              </a:spcAft>
              <a:buClr>
                <a:srgbClr val="000000"/>
              </a:buClr>
              <a:buSzPts val="2200"/>
              <a:buFont typeface="Merriweather Sans"/>
              <a:buNone/>
              <a:tabLst/>
              <a:defRPr/>
            </a:pPr>
            <a:endParaRPr lang="en-GB" sz="2200" b="1" i="0" u="none" strike="noStrike" cap="none" dirty="0">
              <a:solidFill>
                <a:srgbClr val="000000"/>
              </a:solidFill>
              <a:effectLst/>
              <a:latin typeface="Merriweather Sans"/>
              <a:ea typeface="Merriweather Sans"/>
              <a:cs typeface="Merriweather Sans"/>
              <a:sym typeface="Merriweather Sans"/>
            </a:endParaRPr>
          </a:p>
          <a:p>
            <a:pPr marL="0" lvl="0" indent="0" algn="l" rtl="0">
              <a:spcBef>
                <a:spcPts val="0"/>
              </a:spcBef>
              <a:spcAft>
                <a:spcPts val="0"/>
              </a:spcAft>
              <a:buSzPts val="2200"/>
              <a:buFont typeface="Merriweather Sans"/>
              <a:buNone/>
            </a:pPr>
            <a:endParaRPr lang="en-GB" dirty="0"/>
          </a:p>
        </p:txBody>
      </p:sp>
      <p:sp>
        <p:nvSpPr>
          <p:cNvPr id="390" name="Google Shape;39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2 letter country code of the marketplace where the review was written.</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written by a single author.</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unique ID of the review.</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unique Product ID the review pertains to.</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for the same product.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Title of the product.</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Broad product category that can be used to group reviews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1-5 star rating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helpful votes.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total votes the review received.</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Review was written as part of the Vine program.</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is on a verified purchase.</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title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text.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date the review was written.</a:t>
            </a:r>
          </a:p>
          <a:p>
            <a:endParaRPr lang="en-US" dirty="0"/>
          </a:p>
        </p:txBody>
      </p:sp>
    </p:spTree>
    <p:extLst>
      <p:ext uri="{BB962C8B-B14F-4D97-AF65-F5344CB8AC3E}">
        <p14:creationId xmlns:p14="http://schemas.microsoft.com/office/powerpoint/2010/main" val="1512915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2 letter country code of the marketplace where the review was written.</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written by a single author.</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unique ID of the review.</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unique Product ID the review pertains to.</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Random identifier that can be used to aggregate reviews for the same product.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Title of the product.</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Broad product category that can be used to group reviews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1-5 star rating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helpful votes.</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Number of total votes the review received.</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Review was written as part of the Vine program.</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is on a verified purchase.</a:t>
            </a:r>
          </a:p>
          <a:p>
            <a:pPr rtl="0" fontAlgn="t"/>
            <a:r>
              <a:rPr lang="en-GB" sz="2200" b="0" i="0" u="none" strike="noStrike" cap="none" dirty="0">
                <a:solidFill>
                  <a:srgbClr val="000000"/>
                </a:solidFill>
                <a:effectLst/>
                <a:latin typeface="Merriweather Sans"/>
                <a:ea typeface="Merriweather Sans"/>
                <a:cs typeface="Merriweather Sans"/>
                <a:sym typeface="Merriweather Sans"/>
              </a:rPr>
              <a:t>The title of the review.</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review text.</a:t>
            </a:r>
          </a:p>
          <a:p>
            <a:pPr rtl="0" eaLnBrk="1" fontAlgn="auto" latinLnBrk="0" hangingPunct="1"/>
            <a:r>
              <a:rPr lang="en-GB" sz="2200" b="0" i="0" u="none" strike="noStrike" cap="none" dirty="0">
                <a:solidFill>
                  <a:srgbClr val="000000"/>
                </a:solidFill>
                <a:effectLst/>
                <a:latin typeface="Merriweather Sans"/>
                <a:ea typeface="Merriweather Sans"/>
                <a:cs typeface="Merriweather Sans"/>
                <a:sym typeface="Merriweather Sans"/>
              </a:rPr>
              <a:t>The date the review was written.</a:t>
            </a:r>
          </a:p>
          <a:p>
            <a:endParaRPr lang="en-US" dirty="0"/>
          </a:p>
        </p:txBody>
      </p:sp>
    </p:spTree>
    <p:extLst>
      <p:ext uri="{BB962C8B-B14F-4D97-AF65-F5344CB8AC3E}">
        <p14:creationId xmlns:p14="http://schemas.microsoft.com/office/powerpoint/2010/main" val="153119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005">
  <p:cSld name="slide-005">
    <p:spTree>
      <p:nvGrpSpPr>
        <p:cNvPr id="1" name="Shape 24"/>
        <p:cNvGrpSpPr/>
        <p:nvPr/>
      </p:nvGrpSpPr>
      <p:grpSpPr>
        <a:xfrm>
          <a:off x="0" y="0"/>
          <a:ext cx="0" cy="0"/>
          <a:chOff x="0" y="0"/>
          <a:chExt cx="0" cy="0"/>
        </a:xfrm>
      </p:grpSpPr>
      <p:sp>
        <p:nvSpPr>
          <p:cNvPr id="25" name="Google Shape;25;p137"/>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26" name="Google Shape;26;p137"/>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007">
  <p:cSld name="slide-007">
    <p:spTree>
      <p:nvGrpSpPr>
        <p:cNvPr id="1" name="Shape 34"/>
        <p:cNvGrpSpPr/>
        <p:nvPr/>
      </p:nvGrpSpPr>
      <p:grpSpPr>
        <a:xfrm>
          <a:off x="0" y="0"/>
          <a:ext cx="0" cy="0"/>
          <a:chOff x="0" y="0"/>
          <a:chExt cx="0" cy="0"/>
        </a:xfrm>
      </p:grpSpPr>
      <p:sp>
        <p:nvSpPr>
          <p:cNvPr id="35" name="Google Shape;35;p140"/>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36" name="Google Shape;36;p140"/>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010">
  <p:cSld name="slide-010">
    <p:spTree>
      <p:nvGrpSpPr>
        <p:cNvPr id="1" name="Shape 43"/>
        <p:cNvGrpSpPr/>
        <p:nvPr/>
      </p:nvGrpSpPr>
      <p:grpSpPr>
        <a:xfrm>
          <a:off x="0" y="0"/>
          <a:ext cx="0" cy="0"/>
          <a:chOff x="0" y="0"/>
          <a:chExt cx="0" cy="0"/>
        </a:xfrm>
      </p:grpSpPr>
      <p:sp>
        <p:nvSpPr>
          <p:cNvPr id="44" name="Google Shape;44;p143"/>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45" name="Google Shape;45;p143"/>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016">
  <p:cSld name="slide-016">
    <p:spTree>
      <p:nvGrpSpPr>
        <p:cNvPr id="1" name="Shape 62"/>
        <p:cNvGrpSpPr/>
        <p:nvPr/>
      </p:nvGrpSpPr>
      <p:grpSpPr>
        <a:xfrm>
          <a:off x="0" y="0"/>
          <a:ext cx="0" cy="0"/>
          <a:chOff x="0" y="0"/>
          <a:chExt cx="0" cy="0"/>
        </a:xfrm>
      </p:grpSpPr>
      <p:sp>
        <p:nvSpPr>
          <p:cNvPr id="63" name="Google Shape;63;p149"/>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64" name="Google Shape;64;p149"/>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019">
  <p:cSld name="slide-019">
    <p:spTree>
      <p:nvGrpSpPr>
        <p:cNvPr id="1" name="Shape 74"/>
        <p:cNvGrpSpPr/>
        <p:nvPr/>
      </p:nvGrpSpPr>
      <p:grpSpPr>
        <a:xfrm>
          <a:off x="0" y="0"/>
          <a:ext cx="0" cy="0"/>
          <a:chOff x="0" y="0"/>
          <a:chExt cx="0" cy="0"/>
        </a:xfrm>
      </p:grpSpPr>
      <p:sp>
        <p:nvSpPr>
          <p:cNvPr id="76" name="Google Shape;76;p153"/>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023">
  <p:cSld name="slide-023">
    <p:spTree>
      <p:nvGrpSpPr>
        <p:cNvPr id="1" name="Shape 86"/>
        <p:cNvGrpSpPr/>
        <p:nvPr/>
      </p:nvGrpSpPr>
      <p:grpSpPr>
        <a:xfrm>
          <a:off x="0" y="0"/>
          <a:ext cx="0" cy="0"/>
          <a:chOff x="0" y="0"/>
          <a:chExt cx="0" cy="0"/>
        </a:xfrm>
      </p:grpSpPr>
      <p:sp>
        <p:nvSpPr>
          <p:cNvPr id="2" name="Title 1">
            <a:extLst>
              <a:ext uri="{FF2B5EF4-FFF2-40B4-BE49-F238E27FC236}">
                <a16:creationId xmlns:a16="http://schemas.microsoft.com/office/drawing/2014/main" id="{3E510368-69C0-5740-96EE-5FAE9EABD4B1}"/>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7C5764CD-5F83-D84B-8FC3-DD19A7606690}"/>
              </a:ext>
            </a:extLst>
          </p:cNvPr>
          <p:cNvSpPr>
            <a:spLocks noGrp="1"/>
          </p:cNvSpPr>
          <p:nvPr>
            <p:ph type="sldNum" idx="10"/>
          </p:nvPr>
        </p:nvSpPr>
        <p:spPr/>
        <p:txBody>
          <a:bodyPr/>
          <a:lstStyle/>
          <a:p>
            <a:pPr marL="0" lvl="0" indent="0" algn="ctr" rtl="0">
              <a:spcBef>
                <a:spcPts val="0"/>
              </a:spcBef>
              <a:spcAft>
                <a:spcPts val="0"/>
              </a:spcAft>
              <a:buNone/>
            </a:pPr>
            <a:fld id="{00000000-1234-1234-1234-123412341234}" type="slidenum">
              <a:rPr lang="it-IT" smtClean="0"/>
              <a:t>‹#›</a:t>
            </a:fld>
            <a:endParaRPr lang="it-IT" sz="1400">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033">
  <p:cSld name="slide-033">
    <p:spTree>
      <p:nvGrpSpPr>
        <p:cNvPr id="1" name="Shape 121"/>
        <p:cNvGrpSpPr/>
        <p:nvPr/>
      </p:nvGrpSpPr>
      <p:grpSpPr>
        <a:xfrm>
          <a:off x="0" y="0"/>
          <a:ext cx="0" cy="0"/>
          <a:chOff x="0" y="0"/>
          <a:chExt cx="0" cy="0"/>
        </a:xfrm>
      </p:grpSpPr>
      <p:sp>
        <p:nvSpPr>
          <p:cNvPr id="122" name="Google Shape;122;p167"/>
          <p:cNvSpPr/>
          <p:nvPr/>
        </p:nvSpPr>
        <p:spPr>
          <a:xfrm>
            <a:off x="14736303" y="0"/>
            <a:ext cx="9647696" cy="13716002"/>
          </a:xfrm>
          <a:prstGeom prst="rect">
            <a:avLst/>
          </a:prstGeom>
          <a:solidFill>
            <a:srgbClr val="212121"/>
          </a:solidFill>
          <a:ln>
            <a:noFill/>
          </a:ln>
          <a:effectLst>
            <a:outerShdw blurRad="38100" dist="25400" dir="5400000" rotWithShape="0">
              <a:srgbClr val="000000">
                <a:alpha val="49411"/>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0" i="0" u="none" strike="noStrike" cap="none">
              <a:solidFill>
                <a:srgbClr val="009193"/>
              </a:solidFill>
              <a:latin typeface="Helvetica Neue"/>
              <a:ea typeface="Helvetica Neue"/>
              <a:cs typeface="Helvetica Neue"/>
              <a:sym typeface="Helvetica Neue"/>
            </a:endParaRPr>
          </a:p>
        </p:txBody>
      </p:sp>
      <p:sp>
        <p:nvSpPr>
          <p:cNvPr id="123" name="Google Shape;123;p167"/>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24" name="Google Shape;124;p167"/>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040">
  <p:cSld name="slide-040">
    <p:spTree>
      <p:nvGrpSpPr>
        <p:cNvPr id="1" name="Shape 143"/>
        <p:cNvGrpSpPr/>
        <p:nvPr/>
      </p:nvGrpSpPr>
      <p:grpSpPr>
        <a:xfrm>
          <a:off x="0" y="0"/>
          <a:ext cx="0" cy="0"/>
          <a:chOff x="0" y="0"/>
          <a:chExt cx="0" cy="0"/>
        </a:xfrm>
      </p:grpSpPr>
      <p:sp>
        <p:nvSpPr>
          <p:cNvPr id="144" name="Google Shape;144;p174"/>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45" name="Google Shape;145;p174"/>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047">
  <p:cSld name="slide-047">
    <p:spTree>
      <p:nvGrpSpPr>
        <p:cNvPr id="1" name="Shape 169"/>
        <p:cNvGrpSpPr/>
        <p:nvPr/>
      </p:nvGrpSpPr>
      <p:grpSpPr>
        <a:xfrm>
          <a:off x="0" y="0"/>
          <a:ext cx="0" cy="0"/>
          <a:chOff x="0" y="0"/>
          <a:chExt cx="0" cy="0"/>
        </a:xfrm>
      </p:grpSpPr>
      <p:sp>
        <p:nvSpPr>
          <p:cNvPr id="170" name="Google Shape;170;p182"/>
          <p:cNvSpPr/>
          <p:nvPr/>
        </p:nvSpPr>
        <p:spPr>
          <a:xfrm>
            <a:off x="21848959" y="12319000"/>
            <a:ext cx="509729" cy="533399"/>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171" name="Google Shape;171;p182"/>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32"/>
          <p:cNvSpPr/>
          <p:nvPr/>
        </p:nvSpPr>
        <p:spPr>
          <a:xfrm>
            <a:off x="21099395" y="12319000"/>
            <a:ext cx="1259100" cy="533400"/>
          </a:xfrm>
          <a:prstGeom prst="rect">
            <a:avLst/>
          </a:prstGeom>
          <a:noFill/>
          <a:ln>
            <a:noFill/>
          </a:ln>
        </p:spPr>
        <p:txBody>
          <a:bodyPr spcFirstLastPara="1" wrap="square" lIns="50800" tIns="50800" rIns="50800" bIns="50800" anchor="t" anchorCtr="0">
            <a:noAutofit/>
          </a:bodyPr>
          <a:lstStyle/>
          <a:p>
            <a:pPr marL="0" marR="0" lvl="0" indent="0" algn="r" rtl="0">
              <a:lnSpc>
                <a:spcPct val="120000"/>
              </a:lnSpc>
              <a:spcBef>
                <a:spcPts val="0"/>
              </a:spcBef>
              <a:spcAft>
                <a:spcPts val="0"/>
              </a:spcAft>
              <a:buClr>
                <a:srgbClr val="797979"/>
              </a:buClr>
              <a:buSzPts val="700"/>
              <a:buFont typeface="Helvetica Neue"/>
              <a:buNone/>
            </a:pPr>
            <a:fld id="{00000000-1234-1234-1234-123412341234}" type="slidenum">
              <a:rPr lang="it-IT" sz="2800" b="0" i="0" u="none" strike="noStrike" cap="none">
                <a:solidFill>
                  <a:srgbClr val="797979"/>
                </a:solidFill>
                <a:latin typeface="Helvetica Neue"/>
                <a:ea typeface="Helvetica Neue"/>
                <a:cs typeface="Helvetica Neue"/>
                <a:sym typeface="Helvetica Neue"/>
              </a:rPr>
              <a:t>‹#›</a:t>
            </a:fld>
            <a:r>
              <a:rPr lang="it-IT" sz="2800" b="0" i="0" u="none" strike="noStrike" cap="none">
                <a:solidFill>
                  <a:srgbClr val="797979"/>
                </a:solidFill>
                <a:latin typeface="Helvetica Neue"/>
                <a:ea typeface="Helvetica Neue"/>
                <a:cs typeface="Helvetica Neue"/>
                <a:sym typeface="Helvetica Neue"/>
              </a:rPr>
              <a:t>￼</a:t>
            </a:r>
            <a:endParaRPr/>
          </a:p>
        </p:txBody>
      </p:sp>
      <p:sp>
        <p:nvSpPr>
          <p:cNvPr id="7" name="Google Shape;7;p132"/>
          <p:cNvSpPr txBox="1">
            <a:spLocks noGrp="1"/>
          </p:cNvSpPr>
          <p:nvPr>
            <p:ph type="title"/>
          </p:nvPr>
        </p:nvSpPr>
        <p:spPr>
          <a:xfrm>
            <a:off x="1689100" y="952500"/>
            <a:ext cx="21005701" cy="2286000"/>
          </a:xfrm>
          <a:prstGeom prst="rect">
            <a:avLst/>
          </a:prstGeom>
          <a:noFill/>
          <a:ln>
            <a:noFill/>
          </a:ln>
        </p:spPr>
        <p:txBody>
          <a:bodyPr spcFirstLastPara="1" wrap="square" lIns="91425" tIns="91425" rIns="91425" bIns="91425" anchor="ctr" anchorCtr="0">
            <a:noAutofit/>
          </a:bodyPr>
          <a:lstStyle>
            <a:lvl1pPr marR="0" lvl="0"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1pPr>
            <a:lvl2pPr marR="0" lvl="1"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2pPr>
            <a:lvl3pPr marR="0" lvl="2"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3pPr>
            <a:lvl4pPr marR="0" lvl="3"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4pPr>
            <a:lvl5pPr marR="0" lvl="4"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5pPr>
            <a:lvl6pPr marR="0" lvl="5"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6pPr>
            <a:lvl7pPr marR="0" lvl="6"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7pPr>
            <a:lvl8pPr marR="0" lvl="7"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8pPr>
            <a:lvl9pPr marR="0" lvl="8" algn="l" rtl="0">
              <a:lnSpc>
                <a:spcPct val="80000"/>
              </a:lnSpc>
              <a:spcBef>
                <a:spcPts val="0"/>
              </a:spcBef>
              <a:spcAft>
                <a:spcPts val="0"/>
              </a:spcAft>
              <a:buClr>
                <a:srgbClr val="212121"/>
              </a:buClr>
              <a:buSzPts val="11200"/>
              <a:buFont typeface="Montserrat"/>
              <a:buNone/>
              <a:defRPr sz="11200" b="1" i="0" u="none" strike="noStrike" cap="none">
                <a:solidFill>
                  <a:srgbClr val="212121"/>
                </a:solidFill>
                <a:latin typeface="Montserrat"/>
                <a:ea typeface="Montserrat"/>
                <a:cs typeface="Montserrat"/>
                <a:sym typeface="Montserrat"/>
              </a:defRPr>
            </a:lvl9pPr>
          </a:lstStyle>
          <a:p>
            <a:endParaRPr/>
          </a:p>
        </p:txBody>
      </p:sp>
      <p:sp>
        <p:nvSpPr>
          <p:cNvPr id="8" name="Google Shape;8;p132"/>
          <p:cNvSpPr txBox="1">
            <a:spLocks noGrp="1"/>
          </p:cNvSpPr>
          <p:nvPr>
            <p:ph type="body" idx="1"/>
          </p:nvPr>
        </p:nvSpPr>
        <p:spPr>
          <a:xfrm>
            <a:off x="1689100" y="3238500"/>
            <a:ext cx="21005799" cy="9207499"/>
          </a:xfrm>
          <a:prstGeom prst="rect">
            <a:avLst/>
          </a:prstGeom>
          <a:noFill/>
          <a:ln>
            <a:noFill/>
          </a:ln>
        </p:spPr>
        <p:txBody>
          <a:bodyPr spcFirstLastPara="1" wrap="square" lIns="91425" tIns="91425" rIns="91425" bIns="91425" anchor="ctr" anchorCtr="0">
            <a:noAutofit/>
          </a:bodyPr>
          <a:lstStyle>
            <a:lvl1pPr marL="457200" marR="0" lvl="0"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1pPr>
            <a:lvl2pPr marL="914400" marR="0" lvl="1"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2pPr>
            <a:lvl3pPr marL="1371600" marR="0" lvl="2"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3pPr>
            <a:lvl4pPr marL="1828800" marR="0" lvl="3"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4pPr>
            <a:lvl5pPr marL="2286000" marR="0" lvl="4"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5pPr>
            <a:lvl6pPr marL="2743200" marR="0" lvl="5"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6pPr>
            <a:lvl7pPr marL="3200400" marR="0" lvl="6"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7pPr>
            <a:lvl8pPr marL="3657600" marR="0" lvl="7"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8pPr>
            <a:lvl9pPr marL="4114800" marR="0" lvl="8" indent="-371475" algn="l" rtl="0">
              <a:lnSpc>
                <a:spcPct val="120000"/>
              </a:lnSpc>
              <a:spcBef>
                <a:spcPts val="5200"/>
              </a:spcBef>
              <a:spcAft>
                <a:spcPts val="0"/>
              </a:spcAft>
              <a:buClr>
                <a:srgbClr val="5E5E5E"/>
              </a:buClr>
              <a:buSzPts val="2250"/>
              <a:buFont typeface="Montserrat"/>
              <a:buChar char="•"/>
              <a:defRPr sz="3000" b="0" i="0" u="none" strike="noStrike" cap="none">
                <a:solidFill>
                  <a:srgbClr val="5E5E5E"/>
                </a:solidFill>
                <a:latin typeface="Montserrat"/>
                <a:ea typeface="Montserrat"/>
                <a:cs typeface="Montserrat"/>
                <a:sym typeface="Montserrat"/>
              </a:defRPr>
            </a:lvl9pPr>
          </a:lstStyle>
          <a:p>
            <a:endParaRPr/>
          </a:p>
        </p:txBody>
      </p:sp>
      <p:sp>
        <p:nvSpPr>
          <p:cNvPr id="9" name="Google Shape;9;p132"/>
          <p:cNvSpPr txBox="1">
            <a:spLocks noGrp="1"/>
          </p:cNvSpPr>
          <p:nvPr>
            <p:ph type="sldNum" idx="12"/>
          </p:nvPr>
        </p:nvSpPr>
        <p:spPr>
          <a:xfrm>
            <a:off x="11959031" y="13081000"/>
            <a:ext cx="453237" cy="469899"/>
          </a:xfrm>
          <a:prstGeom prst="rect">
            <a:avLst/>
          </a:prstGeom>
          <a:noFill/>
          <a:ln>
            <a:noFill/>
          </a:ln>
        </p:spPr>
        <p:txBody>
          <a:bodyPr spcFirstLastPara="1" wrap="square" lIns="50800" tIns="50800" rIns="50800" bIns="50800" anchor="t" anchorCtr="0">
            <a:noAutofit/>
          </a:bodyPr>
          <a:lstStyle>
            <a:lvl1pPr marL="0" marR="0" lvl="0"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SzPts val="600"/>
              <a:buFont typeface="Helvetica Neue"/>
              <a:buNone/>
              <a:defRPr sz="24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it-IT"/>
              <a:t>‹#›</a:t>
            </a:fld>
            <a:endParaRPr sz="14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3" r:id="rId1"/>
    <p:sldLayoutId id="2147483656" r:id="rId2"/>
    <p:sldLayoutId id="2147483659" r:id="rId3"/>
    <p:sldLayoutId id="2147483665" r:id="rId4"/>
    <p:sldLayoutId id="2147483669" r:id="rId5"/>
    <p:sldLayoutId id="2147483673" r:id="rId6"/>
    <p:sldLayoutId id="2147483683" r:id="rId7"/>
    <p:sldLayoutId id="2147483690" r:id="rId8"/>
    <p:sldLayoutId id="214748369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2.tiff"/><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62.gif"/><Relationship Id="rId5" Type="http://schemas.openxmlformats.org/officeDocument/2006/relationships/image" Target="../media/image61.png"/><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amazon.com/"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8.jpg"/><Relationship Id="rId4" Type="http://schemas.openxmlformats.org/officeDocument/2006/relationships/hyperlink" Target="https://registry.opendata.aws/amazon-review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2446091"/>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Predicting </a:t>
            </a:r>
          </a:p>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Camera review </a:t>
            </a:r>
          </a:p>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Ratings on </a:t>
            </a: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8540242-5B4A-B14D-9954-D89F0AE3F1C8}"/>
              </a:ext>
            </a:extLst>
          </p:cNvPr>
          <p:cNvPicPr>
            <a:picLocks noChangeAspect="1"/>
          </p:cNvPicPr>
          <p:nvPr/>
        </p:nvPicPr>
        <p:blipFill rotWithShape="1">
          <a:blip r:embed="rId4"/>
          <a:srcRect t="33868" b="35353"/>
          <a:stretch/>
        </p:blipFill>
        <p:spPr>
          <a:xfrm>
            <a:off x="12018806" y="6858000"/>
            <a:ext cx="7241542" cy="22288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4249DEF-C8DA-4747-871D-96FBB821AB00}"/>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cxnSp>
        <p:nvCxnSpPr>
          <p:cNvPr id="7" name="Google Shape;676;p18">
            <a:extLst>
              <a:ext uri="{FF2B5EF4-FFF2-40B4-BE49-F238E27FC236}">
                <a16:creationId xmlns:a16="http://schemas.microsoft.com/office/drawing/2014/main" id="{A864ED31-9251-6946-AA33-D957BCCC58F7}"/>
              </a:ext>
            </a:extLst>
          </p:cNvPr>
          <p:cNvCxnSpPr/>
          <p:nvPr/>
        </p:nvCxnSpPr>
        <p:spPr>
          <a:xfrm>
            <a:off x="9049491" y="6300077"/>
            <a:ext cx="19879569" cy="0"/>
          </a:xfrm>
          <a:prstGeom prst="straightConnector1">
            <a:avLst/>
          </a:prstGeom>
          <a:noFill/>
          <a:ln w="38100" cap="rnd" cmpd="sng">
            <a:solidFill>
              <a:srgbClr val="D6D6D6"/>
            </a:solidFill>
            <a:prstDash val="dashDot"/>
            <a:round/>
            <a:headEnd type="none" w="sm" len="sm"/>
            <a:tailEnd type="none" w="sm" len="sm"/>
          </a:ln>
        </p:spPr>
      </p:cxnSp>
      <p:sp>
        <p:nvSpPr>
          <p:cNvPr id="9" name="Google Shape;679;p18">
            <a:extLst>
              <a:ext uri="{FF2B5EF4-FFF2-40B4-BE49-F238E27FC236}">
                <a16:creationId xmlns:a16="http://schemas.microsoft.com/office/drawing/2014/main" id="{6960F390-80EF-CA47-AC06-D97FF570C159}"/>
              </a:ext>
            </a:extLst>
          </p:cNvPr>
          <p:cNvSpPr/>
          <p:nvPr/>
        </p:nvSpPr>
        <p:spPr>
          <a:xfrm>
            <a:off x="6606082" y="8115317"/>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Modelling</a:t>
            </a:r>
            <a:endParaRPr dirty="0"/>
          </a:p>
        </p:txBody>
      </p:sp>
      <p:sp>
        <p:nvSpPr>
          <p:cNvPr id="11" name="Google Shape;682;p18">
            <a:extLst>
              <a:ext uri="{FF2B5EF4-FFF2-40B4-BE49-F238E27FC236}">
                <a16:creationId xmlns:a16="http://schemas.microsoft.com/office/drawing/2014/main" id="{31D7990B-0294-6141-9BDD-66DC0474D0B7}"/>
              </a:ext>
            </a:extLst>
          </p:cNvPr>
          <p:cNvSpPr/>
          <p:nvPr/>
        </p:nvSpPr>
        <p:spPr>
          <a:xfrm>
            <a:off x="12895169" y="8084245"/>
            <a:ext cx="5075836"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Results</a:t>
            </a:r>
            <a:endParaRPr dirty="0"/>
          </a:p>
        </p:txBody>
      </p:sp>
      <p:pic>
        <p:nvPicPr>
          <p:cNvPr id="15" name="Google Shape;687;p18" descr="placeholder_google_slide.jpg">
            <a:extLst>
              <a:ext uri="{FF2B5EF4-FFF2-40B4-BE49-F238E27FC236}">
                <a16:creationId xmlns:a16="http://schemas.microsoft.com/office/drawing/2014/main" id="{334ACE14-61F4-F646-8F04-0F9919F831F7}"/>
              </a:ext>
            </a:extLst>
          </p:cNvPr>
          <p:cNvPicPr preferRelativeResize="0"/>
          <p:nvPr/>
        </p:nvPicPr>
        <p:blipFill rotWithShape="1">
          <a:blip r:embed="rId3">
            <a:alphaModFix/>
          </a:blip>
          <a:srcRect/>
          <a:stretch/>
        </p:blipFill>
        <p:spPr>
          <a:xfrm>
            <a:off x="14318800" y="5096091"/>
            <a:ext cx="2286000" cy="2286000"/>
          </a:xfrm>
          <a:prstGeom prst="ellipse">
            <a:avLst/>
          </a:prstGeom>
          <a:noFill/>
          <a:ln>
            <a:noFill/>
          </a:ln>
        </p:spPr>
      </p:pic>
      <p:pic>
        <p:nvPicPr>
          <p:cNvPr id="16" name="Google Shape;688;p18" descr="placeholder_google_slide.jpg">
            <a:extLst>
              <a:ext uri="{FF2B5EF4-FFF2-40B4-BE49-F238E27FC236}">
                <a16:creationId xmlns:a16="http://schemas.microsoft.com/office/drawing/2014/main" id="{E1966683-2118-5C47-83BD-93A2067DC187}"/>
              </a:ext>
            </a:extLst>
          </p:cNvPr>
          <p:cNvPicPr preferRelativeResize="0"/>
          <p:nvPr/>
        </p:nvPicPr>
        <p:blipFill rotWithShape="1">
          <a:blip r:embed="rId3">
            <a:alphaModFix/>
          </a:blip>
          <a:srcRect/>
          <a:stretch/>
        </p:blipFill>
        <p:spPr>
          <a:xfrm>
            <a:off x="20313637" y="5096091"/>
            <a:ext cx="2286000" cy="2286000"/>
          </a:xfrm>
          <a:prstGeom prst="ellipse">
            <a:avLst/>
          </a:prstGeom>
          <a:noFill/>
          <a:ln>
            <a:noFill/>
          </a:ln>
        </p:spPr>
      </p:pic>
      <p:sp>
        <p:nvSpPr>
          <p:cNvPr id="17" name="Google Shape;370;p20">
            <a:extLst>
              <a:ext uri="{FF2B5EF4-FFF2-40B4-BE49-F238E27FC236}">
                <a16:creationId xmlns:a16="http://schemas.microsoft.com/office/drawing/2014/main" id="{D4E6EBBD-C559-6B45-9A90-5A4607F46CF4}"/>
              </a:ext>
            </a:extLst>
          </p:cNvPr>
          <p:cNvSpPr txBox="1"/>
          <p:nvPr/>
        </p:nvSpPr>
        <p:spPr>
          <a:xfrm>
            <a:off x="11212468" y="1154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Process</a:t>
            </a:r>
            <a:r>
              <a:rPr lang="it-IT" sz="11200" b="1" dirty="0">
                <a:solidFill>
                  <a:srgbClr val="212121"/>
                </a:solidFill>
                <a:latin typeface="Montserrat"/>
                <a:ea typeface="Montserrat"/>
                <a:cs typeface="Montserrat"/>
                <a:sym typeface="Montserrat"/>
              </a:rPr>
              <a:t> </a:t>
            </a:r>
            <a:r>
              <a:rPr lang="it-IT" sz="7200" b="1" dirty="0">
                <a:solidFill>
                  <a:srgbClr val="212121"/>
                </a:solidFill>
                <a:latin typeface="Montserrat"/>
                <a:ea typeface="Montserrat"/>
                <a:cs typeface="Montserrat"/>
                <a:sym typeface="Montserrat"/>
              </a:rPr>
              <a:t>(</a:t>
            </a:r>
            <a:r>
              <a:rPr lang="it-IT" sz="7200" b="1" dirty="0" err="1">
                <a:solidFill>
                  <a:srgbClr val="212121"/>
                </a:solidFill>
                <a:latin typeface="Montserrat"/>
                <a:ea typeface="Montserrat"/>
                <a:cs typeface="Montserrat"/>
                <a:sym typeface="Montserrat"/>
              </a:rPr>
              <a:t>pt</a:t>
            </a:r>
            <a:r>
              <a:rPr lang="it-IT" sz="7200" b="1" dirty="0">
                <a:solidFill>
                  <a:srgbClr val="212121"/>
                </a:solidFill>
                <a:latin typeface="Montserrat"/>
                <a:ea typeface="Montserrat"/>
                <a:cs typeface="Montserrat"/>
                <a:sym typeface="Montserrat"/>
              </a:rPr>
              <a:t> 2)</a:t>
            </a:r>
            <a:endParaRPr sz="7200" dirty="0"/>
          </a:p>
        </p:txBody>
      </p:sp>
      <p:pic>
        <p:nvPicPr>
          <p:cNvPr id="19" name="Google Shape;378;p20">
            <a:extLst>
              <a:ext uri="{FF2B5EF4-FFF2-40B4-BE49-F238E27FC236}">
                <a16:creationId xmlns:a16="http://schemas.microsoft.com/office/drawing/2014/main" id="{2FC5A621-D80E-7A4C-AEF8-851D21AA31D1}"/>
              </a:ext>
            </a:extLst>
          </p:cNvPr>
          <p:cNvPicPr preferRelativeResize="0"/>
          <p:nvPr/>
        </p:nvPicPr>
        <p:blipFill rotWithShape="1">
          <a:blip r:embed="rId4">
            <a:alphaModFix/>
          </a:blip>
          <a:srcRect/>
          <a:stretch/>
        </p:blipFill>
        <p:spPr>
          <a:xfrm>
            <a:off x="8053275" y="5116025"/>
            <a:ext cx="2286000" cy="2286000"/>
          </a:xfrm>
          <a:prstGeom prst="ellipse">
            <a:avLst/>
          </a:prstGeom>
          <a:noFill/>
          <a:ln>
            <a:noFill/>
          </a:ln>
        </p:spPr>
      </p:pic>
      <p:pic>
        <p:nvPicPr>
          <p:cNvPr id="2" name="Picture 1">
            <a:extLst>
              <a:ext uri="{FF2B5EF4-FFF2-40B4-BE49-F238E27FC236}">
                <a16:creationId xmlns:a16="http://schemas.microsoft.com/office/drawing/2014/main" id="{9FBA0895-ECF8-8E4D-A335-8FA304B6CD27}"/>
              </a:ext>
            </a:extLst>
          </p:cNvPr>
          <p:cNvPicPr>
            <a:picLocks noChangeAspect="1"/>
          </p:cNvPicPr>
          <p:nvPr/>
        </p:nvPicPr>
        <p:blipFill>
          <a:blip r:embed="rId5"/>
          <a:stretch>
            <a:fillRect/>
          </a:stretch>
        </p:blipFill>
        <p:spPr>
          <a:xfrm>
            <a:off x="14360149" y="5116025"/>
            <a:ext cx="2286000" cy="2286000"/>
          </a:xfrm>
          <a:prstGeom prst="rect">
            <a:avLst/>
          </a:prstGeom>
        </p:spPr>
      </p:pic>
      <p:pic>
        <p:nvPicPr>
          <p:cNvPr id="3" name="Picture 2">
            <a:extLst>
              <a:ext uri="{FF2B5EF4-FFF2-40B4-BE49-F238E27FC236}">
                <a16:creationId xmlns:a16="http://schemas.microsoft.com/office/drawing/2014/main" id="{DAA56C4A-F89B-9F4D-8E5F-CE9ADFB3A8BD}"/>
              </a:ext>
            </a:extLst>
          </p:cNvPr>
          <p:cNvPicPr>
            <a:picLocks noChangeAspect="1"/>
          </p:cNvPicPr>
          <p:nvPr/>
        </p:nvPicPr>
        <p:blipFill rotWithShape="1">
          <a:blip r:embed="rId6"/>
          <a:srcRect l="10280" t="2592" r="10539" b="24814"/>
          <a:stretch/>
        </p:blipFill>
        <p:spPr>
          <a:xfrm>
            <a:off x="7888968" y="4862690"/>
            <a:ext cx="2580155" cy="2645570"/>
          </a:xfrm>
          <a:prstGeom prst="rect">
            <a:avLst/>
          </a:prstGeom>
        </p:spPr>
      </p:pic>
      <p:pic>
        <p:nvPicPr>
          <p:cNvPr id="4" name="Picture 3">
            <a:extLst>
              <a:ext uri="{FF2B5EF4-FFF2-40B4-BE49-F238E27FC236}">
                <a16:creationId xmlns:a16="http://schemas.microsoft.com/office/drawing/2014/main" id="{0F3A7AB9-85F5-A742-8DD9-A61E7C1BC85E}"/>
              </a:ext>
            </a:extLst>
          </p:cNvPr>
          <p:cNvPicPr>
            <a:picLocks noChangeAspect="1"/>
          </p:cNvPicPr>
          <p:nvPr/>
        </p:nvPicPr>
        <p:blipFill>
          <a:blip r:embed="rId7"/>
          <a:stretch>
            <a:fillRect/>
          </a:stretch>
        </p:blipFill>
        <p:spPr>
          <a:xfrm>
            <a:off x="20313422" y="5116024"/>
            <a:ext cx="2286001" cy="2286001"/>
          </a:xfrm>
          <a:prstGeom prst="rect">
            <a:avLst/>
          </a:prstGeom>
        </p:spPr>
      </p:pic>
      <p:sp>
        <p:nvSpPr>
          <p:cNvPr id="13" name="Google Shape;684;p18">
            <a:extLst>
              <a:ext uri="{FF2B5EF4-FFF2-40B4-BE49-F238E27FC236}">
                <a16:creationId xmlns:a16="http://schemas.microsoft.com/office/drawing/2014/main" id="{FE4BA8A5-3BB3-3E4E-BF3F-C4C11762542F}"/>
              </a:ext>
            </a:extLst>
          </p:cNvPr>
          <p:cNvSpPr/>
          <p:nvPr/>
        </p:nvSpPr>
        <p:spPr>
          <a:xfrm>
            <a:off x="18918506" y="8084245"/>
            <a:ext cx="5075835" cy="131804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dirty="0" err="1">
                <a:solidFill>
                  <a:srgbClr val="212121"/>
                </a:solidFill>
                <a:latin typeface="Montserrat"/>
                <a:sym typeface="Montserrat"/>
              </a:rPr>
              <a:t>Key</a:t>
            </a:r>
            <a:r>
              <a:rPr lang="it-IT" sz="3200" dirty="0">
                <a:solidFill>
                  <a:srgbClr val="212121"/>
                </a:solidFill>
                <a:latin typeface="Montserrat"/>
                <a:sym typeface="Montserrat"/>
              </a:rPr>
              <a:t> </a:t>
            </a:r>
            <a:r>
              <a:rPr lang="it-IT" sz="3200" dirty="0" err="1">
                <a:solidFill>
                  <a:srgbClr val="212121"/>
                </a:solidFill>
                <a:latin typeface="Montserrat"/>
                <a:sym typeface="Montserrat"/>
              </a:rPr>
              <a:t>takeaways</a:t>
            </a:r>
            <a:r>
              <a:rPr lang="it-IT" sz="3200" dirty="0">
                <a:solidFill>
                  <a:srgbClr val="212121"/>
                </a:solidFill>
                <a:latin typeface="Montserrat"/>
                <a:sym typeface="Montserrat"/>
              </a:rPr>
              <a:t> &amp;</a:t>
            </a:r>
          </a:p>
          <a:p>
            <a:pPr marL="0" marR="0" lvl="0" indent="0" algn="ctr" rtl="0">
              <a:lnSpc>
                <a:spcPct val="120000"/>
              </a:lnSpc>
              <a:spcBef>
                <a:spcPts val="0"/>
              </a:spcBef>
              <a:spcAft>
                <a:spcPts val="0"/>
              </a:spcAft>
              <a:buClr>
                <a:srgbClr val="212121"/>
              </a:buClr>
              <a:buSzPts val="800"/>
              <a:buFont typeface="Montserrat"/>
              <a:buNone/>
            </a:pPr>
            <a:r>
              <a:rPr lang="it-IT" sz="3200" dirty="0" err="1">
                <a:solidFill>
                  <a:srgbClr val="212121"/>
                </a:solidFill>
                <a:latin typeface="Montserrat"/>
                <a:sym typeface="Montserrat"/>
              </a:rPr>
              <a:t>improvements</a:t>
            </a:r>
            <a:endParaRPr dirty="0"/>
          </a:p>
        </p:txBody>
      </p:sp>
    </p:spTree>
    <p:extLst>
      <p:ext uri="{BB962C8B-B14F-4D97-AF65-F5344CB8AC3E}">
        <p14:creationId xmlns:p14="http://schemas.microsoft.com/office/powerpoint/2010/main" val="1829446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41"/>
          <p:cNvSpPr/>
          <p:nvPr/>
        </p:nvSpPr>
        <p:spPr>
          <a:xfrm>
            <a:off x="1364348" y="1990400"/>
            <a:ext cx="10553400" cy="1140300"/>
          </a:xfrm>
          <a:prstGeom prst="rect">
            <a:avLst/>
          </a:prstGeom>
          <a:noFill/>
          <a:ln>
            <a:noFill/>
          </a:ln>
        </p:spPr>
        <p:txBody>
          <a:bodyPr spcFirstLastPara="1" wrap="square" lIns="48750" tIns="48750" rIns="48750" bIns="48750" anchor="t" anchorCtr="0">
            <a:noAutofit/>
          </a:bodyPr>
          <a:lstStyle/>
          <a:p>
            <a:pPr marL="0" lvl="0" indent="0" algn="l" rtl="0">
              <a:lnSpc>
                <a:spcPct val="115000"/>
              </a:lnSpc>
              <a:spcBef>
                <a:spcPts val="0"/>
              </a:spcBef>
              <a:spcAft>
                <a:spcPts val="0"/>
              </a:spcAft>
              <a:buNone/>
            </a:pPr>
            <a:r>
              <a:rPr lang="it-IT" sz="2400" b="1" dirty="0" err="1">
                <a:solidFill>
                  <a:srgbClr val="606C71"/>
                </a:solidFill>
                <a:latin typeface="Montserrat"/>
                <a:ea typeface="Montserrat"/>
                <a:cs typeface="Montserrat"/>
                <a:sym typeface="Montserrat"/>
              </a:rPr>
              <a:t>Python</a:t>
            </a:r>
            <a:endParaRPr sz="2400" b="1"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dirty="0" err="1">
                <a:solidFill>
                  <a:srgbClr val="606C71"/>
                </a:solidFill>
                <a:latin typeface="Montserrat"/>
                <a:ea typeface="Montserrat"/>
                <a:cs typeface="Montserrat"/>
                <a:sym typeface="Montserrat"/>
              </a:rPr>
              <a:t>This</a:t>
            </a:r>
            <a:r>
              <a:rPr lang="it-IT" sz="2400" dirty="0">
                <a:solidFill>
                  <a:srgbClr val="606C71"/>
                </a:solidFill>
                <a:latin typeface="Montserrat"/>
                <a:ea typeface="Montserrat"/>
                <a:cs typeface="Montserrat"/>
                <a:sym typeface="Montserrat"/>
              </a:rPr>
              <a:t> </a:t>
            </a:r>
            <a:r>
              <a:rPr lang="it-IT" sz="2400" dirty="0" err="1">
                <a:solidFill>
                  <a:srgbClr val="606C71"/>
                </a:solidFill>
                <a:latin typeface="Montserrat"/>
                <a:ea typeface="Montserrat"/>
                <a:cs typeface="Montserrat"/>
                <a:sym typeface="Montserrat"/>
              </a:rPr>
              <a:t>project</a:t>
            </a:r>
            <a:r>
              <a:rPr lang="it-IT" sz="2400" dirty="0">
                <a:solidFill>
                  <a:srgbClr val="606C71"/>
                </a:solidFill>
                <a:latin typeface="Montserrat"/>
                <a:ea typeface="Montserrat"/>
                <a:cs typeface="Montserrat"/>
                <a:sym typeface="Montserrat"/>
              </a:rPr>
              <a:t> </a:t>
            </a:r>
            <a:r>
              <a:rPr lang="it-IT" sz="2400" dirty="0" err="1">
                <a:solidFill>
                  <a:srgbClr val="606C71"/>
                </a:solidFill>
                <a:latin typeface="Montserrat"/>
                <a:ea typeface="Montserrat"/>
                <a:cs typeface="Montserrat"/>
                <a:sym typeface="Montserrat"/>
              </a:rPr>
              <a:t>using</a:t>
            </a:r>
            <a:r>
              <a:rPr lang="it-IT" sz="2400" dirty="0">
                <a:solidFill>
                  <a:srgbClr val="606C71"/>
                </a:solidFill>
                <a:latin typeface="Montserrat"/>
                <a:ea typeface="Montserrat"/>
                <a:cs typeface="Montserrat"/>
                <a:sym typeface="Montserrat"/>
              </a:rPr>
              <a:t> Python-3.6 </a:t>
            </a:r>
            <a:r>
              <a:rPr lang="it-IT" sz="2400" dirty="0" err="1">
                <a:solidFill>
                  <a:srgbClr val="606C71"/>
                </a:solidFill>
                <a:latin typeface="Montserrat"/>
                <a:ea typeface="Montserrat"/>
                <a:cs typeface="Montserrat"/>
                <a:sym typeface="Montserrat"/>
              </a:rPr>
              <a:t>environment</a:t>
            </a:r>
            <a:endParaRPr sz="2400"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endParaRPr sz="2400"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dirty="0" err="1">
                <a:solidFill>
                  <a:srgbClr val="606C71"/>
                </a:solidFill>
                <a:latin typeface="Montserrat"/>
                <a:ea typeface="Montserrat"/>
                <a:cs typeface="Montserrat"/>
                <a:sym typeface="Montserrat"/>
              </a:rPr>
              <a:t>Numpy</a:t>
            </a:r>
            <a:endParaRPr sz="2400" b="1"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dirty="0">
                <a:solidFill>
                  <a:srgbClr val="606C71"/>
                </a:solidFill>
                <a:latin typeface="Montserrat"/>
                <a:ea typeface="Montserrat"/>
                <a:cs typeface="Montserrat"/>
                <a:sym typeface="Montserrat"/>
              </a:rPr>
              <a:t>The </a:t>
            </a:r>
            <a:r>
              <a:rPr lang="it-IT" sz="2400" dirty="0" err="1">
                <a:solidFill>
                  <a:srgbClr val="606C71"/>
                </a:solidFill>
                <a:latin typeface="Montserrat"/>
                <a:ea typeface="Montserrat"/>
                <a:cs typeface="Montserrat"/>
                <a:sym typeface="Montserrat"/>
              </a:rPr>
              <a:t>fundamental</a:t>
            </a:r>
            <a:r>
              <a:rPr lang="it-IT" sz="2400" dirty="0">
                <a:solidFill>
                  <a:srgbClr val="606C71"/>
                </a:solidFill>
                <a:latin typeface="Montserrat"/>
                <a:ea typeface="Montserrat"/>
                <a:cs typeface="Montserrat"/>
                <a:sym typeface="Montserrat"/>
              </a:rPr>
              <a:t> package for </a:t>
            </a:r>
            <a:r>
              <a:rPr lang="it-IT" sz="2400" dirty="0" err="1">
                <a:solidFill>
                  <a:srgbClr val="606C71"/>
                </a:solidFill>
                <a:latin typeface="Montserrat"/>
                <a:ea typeface="Montserrat"/>
                <a:cs typeface="Montserrat"/>
                <a:sym typeface="Montserrat"/>
              </a:rPr>
              <a:t>scientific</a:t>
            </a:r>
            <a:r>
              <a:rPr lang="it-IT" sz="2400" dirty="0">
                <a:solidFill>
                  <a:srgbClr val="606C71"/>
                </a:solidFill>
                <a:latin typeface="Montserrat"/>
                <a:ea typeface="Montserrat"/>
                <a:cs typeface="Montserrat"/>
                <a:sym typeface="Montserrat"/>
              </a:rPr>
              <a:t> </a:t>
            </a:r>
            <a:r>
              <a:rPr lang="it-IT" sz="2400" dirty="0" err="1">
                <a:solidFill>
                  <a:srgbClr val="606C71"/>
                </a:solidFill>
                <a:latin typeface="Montserrat"/>
                <a:ea typeface="Montserrat"/>
                <a:cs typeface="Montserrat"/>
                <a:sym typeface="Montserrat"/>
              </a:rPr>
              <a:t>computing</a:t>
            </a:r>
            <a:r>
              <a:rPr lang="it-IT" sz="2400" dirty="0">
                <a:solidFill>
                  <a:srgbClr val="606C71"/>
                </a:solidFill>
                <a:latin typeface="Montserrat"/>
                <a:ea typeface="Montserrat"/>
                <a:cs typeface="Montserrat"/>
                <a:sym typeface="Montserrat"/>
              </a:rPr>
              <a:t> with </a:t>
            </a:r>
            <a:r>
              <a:rPr lang="it-IT" sz="2400" dirty="0" err="1">
                <a:solidFill>
                  <a:srgbClr val="606C71"/>
                </a:solidFill>
                <a:latin typeface="Montserrat"/>
                <a:ea typeface="Montserrat"/>
                <a:cs typeface="Montserrat"/>
                <a:sym typeface="Montserrat"/>
              </a:rPr>
              <a:t>Python</a:t>
            </a:r>
            <a:endParaRPr lang="it-IT" sz="2400"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endParaRPr lang="it-IT" sz="2400" dirty="0">
              <a:solidFill>
                <a:srgbClr val="606C71"/>
              </a:solidFill>
              <a:latin typeface="Montserrat"/>
              <a:ea typeface="Montserrat"/>
              <a:cs typeface="Montserrat"/>
              <a:sym typeface="Montserrat"/>
            </a:endParaRPr>
          </a:p>
          <a:p>
            <a:pPr lvl="0">
              <a:lnSpc>
                <a:spcPct val="115000"/>
              </a:lnSpc>
            </a:pPr>
            <a:r>
              <a:rPr lang="en-GB" sz="2400" b="1" dirty="0">
                <a:solidFill>
                  <a:srgbClr val="606C71"/>
                </a:solidFill>
                <a:latin typeface="Montserrat"/>
                <a:ea typeface="Montserrat"/>
                <a:cs typeface="Montserrat"/>
                <a:sym typeface="Montserrat"/>
              </a:rPr>
              <a:t>Sci-kit Learn</a:t>
            </a:r>
          </a:p>
          <a:p>
            <a:pPr lvl="0" algn="ctr">
              <a:lnSpc>
                <a:spcPct val="115000"/>
              </a:lnSpc>
            </a:pPr>
            <a:r>
              <a:rPr lang="en-GB" sz="2400" dirty="0">
                <a:solidFill>
                  <a:srgbClr val="606C71"/>
                </a:solidFill>
                <a:latin typeface="Montserrat"/>
                <a:ea typeface="Montserrat"/>
                <a:cs typeface="Montserrat"/>
                <a:sym typeface="Montserrat"/>
              </a:rPr>
              <a:t>Simple and efficient package for data mining and data analysis. Feature extraction using Count </a:t>
            </a:r>
            <a:r>
              <a:rPr lang="en-GB" sz="2400" dirty="0" err="1">
                <a:solidFill>
                  <a:srgbClr val="606C71"/>
                </a:solidFill>
                <a:latin typeface="Montserrat"/>
                <a:ea typeface="Montserrat"/>
                <a:cs typeface="Montserrat"/>
                <a:sym typeface="Montserrat"/>
              </a:rPr>
              <a:t>Vectoriser</a:t>
            </a:r>
            <a:r>
              <a:rPr lang="en-GB" sz="2400" dirty="0">
                <a:solidFill>
                  <a:srgbClr val="606C71"/>
                </a:solidFill>
                <a:latin typeface="Montserrat"/>
                <a:ea typeface="Montserrat"/>
                <a:cs typeface="Montserrat"/>
                <a:sym typeface="Montserrat"/>
              </a:rPr>
              <a:t> and </a:t>
            </a:r>
            <a:r>
              <a:rPr lang="en-GB" sz="2400" dirty="0" err="1">
                <a:solidFill>
                  <a:srgbClr val="606C71"/>
                </a:solidFill>
                <a:latin typeface="Montserrat"/>
                <a:ea typeface="Montserrat"/>
                <a:cs typeface="Montserrat"/>
                <a:sym typeface="Montserrat"/>
              </a:rPr>
              <a:t>Tfidf</a:t>
            </a:r>
            <a:r>
              <a:rPr lang="en-GB" sz="2400" dirty="0">
                <a:solidFill>
                  <a:srgbClr val="606C71"/>
                </a:solidFill>
                <a:latin typeface="Montserrat"/>
                <a:ea typeface="Montserrat"/>
                <a:cs typeface="Montserrat"/>
                <a:sym typeface="Montserrat"/>
              </a:rPr>
              <a:t> </a:t>
            </a:r>
            <a:r>
              <a:rPr lang="en-GB" sz="2400" dirty="0" err="1">
                <a:solidFill>
                  <a:srgbClr val="606C71"/>
                </a:solidFill>
                <a:latin typeface="Montserrat"/>
                <a:ea typeface="Montserrat"/>
                <a:cs typeface="Montserrat"/>
                <a:sym typeface="Montserrat"/>
              </a:rPr>
              <a:t>vectoriser</a:t>
            </a:r>
            <a:r>
              <a:rPr lang="en-GB" sz="2400" dirty="0">
                <a:solidFill>
                  <a:srgbClr val="606C71"/>
                </a:solidFill>
                <a:latin typeface="Montserrat"/>
                <a:ea typeface="Montserrat"/>
                <a:cs typeface="Montserrat"/>
                <a:sym typeface="Montserrat"/>
              </a:rPr>
              <a:t>.  </a:t>
            </a:r>
            <a:endParaRPr sz="2400"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endParaRPr sz="2400"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dirty="0" err="1">
                <a:solidFill>
                  <a:srgbClr val="606C71"/>
                </a:solidFill>
                <a:latin typeface="Montserrat"/>
                <a:ea typeface="Montserrat"/>
                <a:cs typeface="Montserrat"/>
                <a:sym typeface="Montserrat"/>
              </a:rPr>
              <a:t>Pandas</a:t>
            </a:r>
            <a:endParaRPr sz="2400" b="1"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dirty="0">
                <a:solidFill>
                  <a:srgbClr val="606C71"/>
                </a:solidFill>
                <a:latin typeface="Montserrat"/>
                <a:ea typeface="Montserrat"/>
                <a:cs typeface="Montserrat"/>
                <a:sym typeface="Montserrat"/>
              </a:rPr>
              <a:t>Easy-to-use data </a:t>
            </a:r>
            <a:r>
              <a:rPr lang="it-IT" sz="2400" dirty="0" err="1">
                <a:solidFill>
                  <a:srgbClr val="606C71"/>
                </a:solidFill>
                <a:latin typeface="Montserrat"/>
                <a:ea typeface="Montserrat"/>
                <a:cs typeface="Montserrat"/>
                <a:sym typeface="Montserrat"/>
              </a:rPr>
              <a:t>structures</a:t>
            </a:r>
            <a:r>
              <a:rPr lang="it-IT" sz="2400" dirty="0">
                <a:solidFill>
                  <a:srgbClr val="606C71"/>
                </a:solidFill>
                <a:latin typeface="Montserrat"/>
                <a:ea typeface="Montserrat"/>
                <a:cs typeface="Montserrat"/>
                <a:sym typeface="Montserrat"/>
              </a:rPr>
              <a:t> and data </a:t>
            </a:r>
            <a:r>
              <a:rPr lang="it-IT" sz="2400" dirty="0" err="1">
                <a:solidFill>
                  <a:srgbClr val="606C71"/>
                </a:solidFill>
                <a:latin typeface="Montserrat"/>
                <a:ea typeface="Montserrat"/>
                <a:cs typeface="Montserrat"/>
                <a:sym typeface="Montserrat"/>
              </a:rPr>
              <a:t>analysis</a:t>
            </a:r>
            <a:r>
              <a:rPr lang="it-IT" sz="2400" dirty="0">
                <a:solidFill>
                  <a:srgbClr val="606C71"/>
                </a:solidFill>
                <a:latin typeface="Montserrat"/>
                <a:ea typeface="Montserrat"/>
                <a:cs typeface="Montserrat"/>
                <a:sym typeface="Montserrat"/>
              </a:rPr>
              <a:t> </a:t>
            </a:r>
            <a:r>
              <a:rPr lang="it-IT" sz="2400" dirty="0" err="1">
                <a:solidFill>
                  <a:srgbClr val="606C71"/>
                </a:solidFill>
                <a:latin typeface="Montserrat"/>
                <a:ea typeface="Montserrat"/>
                <a:cs typeface="Montserrat"/>
                <a:sym typeface="Montserrat"/>
              </a:rPr>
              <a:t>tools</a:t>
            </a:r>
            <a:r>
              <a:rPr lang="it-IT" sz="2400" dirty="0">
                <a:solidFill>
                  <a:srgbClr val="606C71"/>
                </a:solidFill>
                <a:latin typeface="Montserrat"/>
                <a:ea typeface="Montserrat"/>
                <a:cs typeface="Montserrat"/>
                <a:sym typeface="Montserrat"/>
              </a:rPr>
              <a:t> for </a:t>
            </a:r>
            <a:r>
              <a:rPr lang="it-IT" sz="2400" dirty="0" err="1">
                <a:solidFill>
                  <a:srgbClr val="606C71"/>
                </a:solidFill>
                <a:latin typeface="Montserrat"/>
                <a:ea typeface="Montserrat"/>
                <a:cs typeface="Montserrat"/>
                <a:sym typeface="Montserrat"/>
              </a:rPr>
              <a:t>Python</a:t>
            </a:r>
            <a:r>
              <a:rPr lang="it-IT" sz="2400" dirty="0">
                <a:solidFill>
                  <a:srgbClr val="606C71"/>
                </a:solidFill>
                <a:latin typeface="Montserrat"/>
                <a:ea typeface="Montserrat"/>
                <a:cs typeface="Montserrat"/>
                <a:sym typeface="Montserrat"/>
              </a:rPr>
              <a:t> </a:t>
            </a:r>
            <a:endParaRPr sz="2400"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dirty="0">
                <a:solidFill>
                  <a:srgbClr val="606C71"/>
                </a:solidFill>
                <a:latin typeface="Montserrat"/>
                <a:ea typeface="Montserrat"/>
                <a:cs typeface="Montserrat"/>
                <a:sym typeface="Montserrat"/>
              </a:rPr>
              <a:t> </a:t>
            </a:r>
            <a:endParaRPr sz="2400"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b="1" dirty="0" err="1">
                <a:solidFill>
                  <a:srgbClr val="606C71"/>
                </a:solidFill>
                <a:latin typeface="Montserrat"/>
                <a:ea typeface="Montserrat"/>
                <a:cs typeface="Montserrat"/>
                <a:sym typeface="Montserrat"/>
              </a:rPr>
              <a:t>Selenium</a:t>
            </a:r>
            <a:r>
              <a:rPr lang="it-IT" sz="2400" b="1" dirty="0">
                <a:solidFill>
                  <a:srgbClr val="606C71"/>
                </a:solidFill>
                <a:latin typeface="Montserrat"/>
                <a:ea typeface="Montserrat"/>
                <a:cs typeface="Montserrat"/>
                <a:sym typeface="Montserrat"/>
              </a:rPr>
              <a:t> &amp; </a:t>
            </a:r>
            <a:r>
              <a:rPr lang="it-IT" sz="2400" b="1" dirty="0" err="1">
                <a:solidFill>
                  <a:srgbClr val="606C71"/>
                </a:solidFill>
                <a:latin typeface="Montserrat"/>
                <a:ea typeface="Montserrat"/>
                <a:cs typeface="Montserrat"/>
                <a:sym typeface="Montserrat"/>
              </a:rPr>
              <a:t>Beastiful</a:t>
            </a:r>
            <a:r>
              <a:rPr lang="it-IT" sz="2400" b="1" dirty="0">
                <a:solidFill>
                  <a:srgbClr val="606C71"/>
                </a:solidFill>
                <a:latin typeface="Montserrat"/>
                <a:ea typeface="Montserrat"/>
                <a:cs typeface="Montserrat"/>
                <a:sym typeface="Montserrat"/>
              </a:rPr>
              <a:t> </a:t>
            </a:r>
            <a:r>
              <a:rPr lang="it-IT" sz="2400" b="1" dirty="0" err="1">
                <a:solidFill>
                  <a:srgbClr val="606C71"/>
                </a:solidFill>
                <a:latin typeface="Montserrat"/>
                <a:ea typeface="Montserrat"/>
                <a:cs typeface="Montserrat"/>
                <a:sym typeface="Montserrat"/>
              </a:rPr>
              <a:t>Soup</a:t>
            </a:r>
            <a:endParaRPr sz="2400" b="1" dirty="0">
              <a:solidFill>
                <a:srgbClr val="606C71"/>
              </a:solidFill>
              <a:latin typeface="Montserrat"/>
              <a:ea typeface="Montserrat"/>
              <a:cs typeface="Montserrat"/>
              <a:sym typeface="Montserrat"/>
            </a:endParaRPr>
          </a:p>
          <a:p>
            <a:pPr marL="0" lvl="0" indent="0" algn="ctr" rtl="0">
              <a:lnSpc>
                <a:spcPct val="115000"/>
              </a:lnSpc>
              <a:spcBef>
                <a:spcPts val="0"/>
              </a:spcBef>
              <a:spcAft>
                <a:spcPts val="0"/>
              </a:spcAft>
              <a:buNone/>
            </a:pPr>
            <a:r>
              <a:rPr lang="it-IT" sz="2400" dirty="0" err="1">
                <a:solidFill>
                  <a:srgbClr val="606C71"/>
                </a:solidFill>
                <a:latin typeface="Montserrat"/>
                <a:sym typeface="Montserrat"/>
              </a:rPr>
              <a:t>Automated</a:t>
            </a:r>
            <a:r>
              <a:rPr lang="it-IT" sz="2400" dirty="0">
                <a:solidFill>
                  <a:srgbClr val="606C71"/>
                </a:solidFill>
                <a:latin typeface="Montserrat"/>
                <a:sym typeface="Montserrat"/>
              </a:rPr>
              <a:t> browser to </a:t>
            </a:r>
            <a:r>
              <a:rPr lang="it-IT" sz="2400" dirty="0" err="1">
                <a:solidFill>
                  <a:srgbClr val="606C71"/>
                </a:solidFill>
                <a:latin typeface="Montserrat"/>
                <a:sym typeface="Montserrat"/>
              </a:rPr>
              <a:t>scrape</a:t>
            </a:r>
            <a:r>
              <a:rPr lang="it-IT" sz="2400" dirty="0">
                <a:solidFill>
                  <a:srgbClr val="606C71"/>
                </a:solidFill>
                <a:latin typeface="Montserrat"/>
                <a:sym typeface="Montserrat"/>
              </a:rPr>
              <a:t> information. </a:t>
            </a:r>
            <a:r>
              <a:rPr lang="it-IT" sz="2400" dirty="0" err="1">
                <a:solidFill>
                  <a:srgbClr val="606C71"/>
                </a:solidFill>
                <a:latin typeface="Montserrat"/>
                <a:sym typeface="Montserrat"/>
              </a:rPr>
              <a:t>Convert</a:t>
            </a:r>
            <a:r>
              <a:rPr lang="it-IT" sz="2400" dirty="0">
                <a:solidFill>
                  <a:srgbClr val="606C71"/>
                </a:solidFill>
                <a:latin typeface="Montserrat"/>
                <a:sym typeface="Montserrat"/>
              </a:rPr>
              <a:t> web page to xml so </a:t>
            </a:r>
            <a:r>
              <a:rPr lang="it-IT" sz="2400" dirty="0" err="1">
                <a:solidFill>
                  <a:srgbClr val="606C71"/>
                </a:solidFill>
                <a:latin typeface="Montserrat"/>
                <a:sym typeface="Montserrat"/>
              </a:rPr>
              <a:t>that</a:t>
            </a:r>
            <a:r>
              <a:rPr lang="it-IT" sz="2400" dirty="0">
                <a:solidFill>
                  <a:srgbClr val="606C71"/>
                </a:solidFill>
                <a:latin typeface="Montserrat"/>
                <a:sym typeface="Montserrat"/>
              </a:rPr>
              <a:t> </a:t>
            </a:r>
            <a:r>
              <a:rPr lang="it-IT" sz="2400" dirty="0" err="1">
                <a:solidFill>
                  <a:srgbClr val="606C71"/>
                </a:solidFill>
                <a:latin typeface="Montserrat"/>
                <a:sym typeface="Montserrat"/>
              </a:rPr>
              <a:t>all</a:t>
            </a:r>
            <a:r>
              <a:rPr lang="it-IT" sz="2400" dirty="0">
                <a:solidFill>
                  <a:srgbClr val="606C71"/>
                </a:solidFill>
                <a:latin typeface="Montserrat"/>
                <a:sym typeface="Montserrat"/>
              </a:rPr>
              <a:t> </a:t>
            </a:r>
            <a:r>
              <a:rPr lang="it-IT" sz="2400" dirty="0" err="1">
                <a:solidFill>
                  <a:srgbClr val="606C71"/>
                </a:solidFill>
                <a:latin typeface="Montserrat"/>
                <a:sym typeface="Montserrat"/>
              </a:rPr>
              <a:t>infomation</a:t>
            </a:r>
            <a:r>
              <a:rPr lang="it-IT" sz="2400" dirty="0">
                <a:solidFill>
                  <a:srgbClr val="606C71"/>
                </a:solidFill>
                <a:latin typeface="Montserrat"/>
                <a:sym typeface="Montserrat"/>
              </a:rPr>
              <a:t> on </a:t>
            </a:r>
            <a:r>
              <a:rPr lang="it-IT" sz="2400" dirty="0" err="1">
                <a:solidFill>
                  <a:srgbClr val="606C71"/>
                </a:solidFill>
                <a:latin typeface="Montserrat"/>
                <a:sym typeface="Montserrat"/>
              </a:rPr>
              <a:t>that</a:t>
            </a:r>
            <a:r>
              <a:rPr lang="it-IT" sz="2400" dirty="0">
                <a:solidFill>
                  <a:srgbClr val="606C71"/>
                </a:solidFill>
                <a:latin typeface="Montserrat"/>
                <a:sym typeface="Montserrat"/>
              </a:rPr>
              <a:t> page can be </a:t>
            </a:r>
            <a:r>
              <a:rPr lang="it-IT" sz="2400" dirty="0" err="1">
                <a:solidFill>
                  <a:srgbClr val="606C71"/>
                </a:solidFill>
                <a:latin typeface="Montserrat"/>
                <a:sym typeface="Montserrat"/>
              </a:rPr>
              <a:t>accessed</a:t>
            </a:r>
            <a:r>
              <a:rPr lang="it-IT" sz="2400" dirty="0">
                <a:solidFill>
                  <a:srgbClr val="606C71"/>
                </a:solidFill>
                <a:latin typeface="Montserrat"/>
                <a:sym typeface="Montserrat"/>
              </a:rPr>
              <a:t> </a:t>
            </a:r>
            <a:r>
              <a:rPr lang="it-IT" sz="2400" dirty="0" err="1">
                <a:solidFill>
                  <a:srgbClr val="606C71"/>
                </a:solidFill>
                <a:latin typeface="Montserrat"/>
                <a:sym typeface="Montserrat"/>
              </a:rPr>
              <a:t>easily</a:t>
            </a:r>
            <a:r>
              <a:rPr lang="it-IT" sz="2400" dirty="0">
                <a:solidFill>
                  <a:srgbClr val="606C71"/>
                </a:solidFill>
                <a:latin typeface="Montserrat"/>
                <a:sym typeface="Montserrat"/>
              </a:rPr>
              <a:t>  </a:t>
            </a:r>
            <a:endParaRPr sz="2400" dirty="0">
              <a:solidFill>
                <a:srgbClr val="606C71"/>
              </a:solidFill>
              <a:latin typeface="Montserrat"/>
              <a:sym typeface="Montserrat"/>
            </a:endParaRPr>
          </a:p>
          <a:p>
            <a:pPr marL="0" lvl="0" indent="0" algn="l" rtl="0">
              <a:lnSpc>
                <a:spcPct val="115000"/>
              </a:lnSpc>
              <a:spcBef>
                <a:spcPts val="0"/>
              </a:spcBef>
              <a:spcAft>
                <a:spcPts val="0"/>
              </a:spcAft>
              <a:buNone/>
            </a:pPr>
            <a:endParaRPr lang="en-GB" sz="2400" b="1"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en-GB" sz="2400" b="1" dirty="0">
                <a:solidFill>
                  <a:srgbClr val="606C71"/>
                </a:solidFill>
                <a:latin typeface="Montserrat"/>
                <a:ea typeface="Montserrat"/>
                <a:cs typeface="Montserrat"/>
                <a:sym typeface="Montserrat"/>
              </a:rPr>
              <a:t>Vader Sentiment</a:t>
            </a:r>
            <a:endParaRPr sz="2400" b="1" dirty="0">
              <a:solidFill>
                <a:srgbClr val="606C71"/>
              </a:solidFill>
              <a:latin typeface="Montserrat"/>
              <a:ea typeface="Montserrat"/>
              <a:cs typeface="Montserrat"/>
              <a:sym typeface="Montserrat"/>
            </a:endParaRPr>
          </a:p>
          <a:p>
            <a:pPr lvl="0" algn="ctr">
              <a:lnSpc>
                <a:spcPct val="115000"/>
              </a:lnSpc>
            </a:pPr>
            <a:r>
              <a:rPr lang="en-GB" sz="2400" dirty="0">
                <a:solidFill>
                  <a:srgbClr val="606C71"/>
                </a:solidFill>
                <a:latin typeface="Montserrat"/>
              </a:rPr>
              <a:t>lexicon and rule-based sentiment analysis tool </a:t>
            </a:r>
          </a:p>
          <a:p>
            <a:pPr lvl="0" algn="ctr">
              <a:lnSpc>
                <a:spcPct val="115000"/>
              </a:lnSpc>
            </a:pPr>
            <a:endParaRPr lang="en-GB" sz="2400" b="1" dirty="0">
              <a:solidFill>
                <a:srgbClr val="606C71"/>
              </a:solidFill>
              <a:latin typeface="Montserrat"/>
              <a:ea typeface="Montserrat"/>
              <a:cs typeface="Montserrat"/>
              <a:sym typeface="Montserrat"/>
            </a:endParaRPr>
          </a:p>
          <a:p>
            <a:pPr lvl="0">
              <a:lnSpc>
                <a:spcPct val="115000"/>
              </a:lnSpc>
            </a:pPr>
            <a:r>
              <a:rPr lang="en-GB" sz="2400" b="1" dirty="0">
                <a:solidFill>
                  <a:srgbClr val="606C71"/>
                </a:solidFill>
                <a:latin typeface="Montserrat"/>
                <a:ea typeface="Montserrat"/>
                <a:cs typeface="Montserrat"/>
                <a:sym typeface="Montserrat"/>
              </a:rPr>
              <a:t>Imbalanced Learn</a:t>
            </a:r>
            <a:endParaRPr sz="2400" b="1" dirty="0">
              <a:solidFill>
                <a:srgbClr val="606C71"/>
              </a:solidFill>
              <a:latin typeface="Montserrat"/>
              <a:ea typeface="Montserrat"/>
              <a:cs typeface="Montserrat"/>
              <a:sym typeface="Montserrat"/>
            </a:endParaRPr>
          </a:p>
          <a:p>
            <a:pPr lvl="0" algn="ctr">
              <a:lnSpc>
                <a:spcPct val="115000"/>
              </a:lnSpc>
            </a:pPr>
            <a:r>
              <a:rPr lang="it-IT" sz="2400" dirty="0">
                <a:solidFill>
                  <a:srgbClr val="606C71"/>
                </a:solidFill>
                <a:latin typeface="Montserrat"/>
                <a:ea typeface="Montserrat"/>
                <a:cs typeface="Montserrat"/>
                <a:sym typeface="Montserrat"/>
              </a:rPr>
              <a:t>A </a:t>
            </a:r>
            <a:r>
              <a:rPr lang="en-GB" sz="2400" dirty="0">
                <a:solidFill>
                  <a:srgbClr val="606C71"/>
                </a:solidFill>
                <a:latin typeface="Montserrat"/>
              </a:rPr>
              <a:t>package offering a number of re-sampling techniques commonly used in datasets showing strong between-class imbalance</a:t>
            </a:r>
            <a:endParaRPr sz="2400" dirty="0">
              <a:solidFill>
                <a:srgbClr val="606C71"/>
              </a:solidFill>
              <a:latin typeface="Montserrat"/>
              <a:sym typeface="Montserrat"/>
            </a:endParaRPr>
          </a:p>
          <a:p>
            <a:pPr marL="0" lvl="0" indent="0" algn="l" rtl="0">
              <a:lnSpc>
                <a:spcPct val="115000"/>
              </a:lnSpc>
              <a:spcBef>
                <a:spcPts val="0"/>
              </a:spcBef>
              <a:spcAft>
                <a:spcPts val="0"/>
              </a:spcAft>
              <a:buNone/>
            </a:pPr>
            <a:r>
              <a:rPr lang="en-GB" sz="2400" b="1" dirty="0" err="1">
                <a:solidFill>
                  <a:srgbClr val="606C71"/>
                </a:solidFill>
                <a:latin typeface="Montserrat"/>
                <a:ea typeface="Montserrat"/>
                <a:cs typeface="Montserrat"/>
                <a:sym typeface="Montserrat"/>
              </a:rPr>
              <a:t>Textacy</a:t>
            </a:r>
            <a:endParaRPr sz="2400" b="1" dirty="0">
              <a:solidFill>
                <a:srgbClr val="606C71"/>
              </a:solidFill>
              <a:latin typeface="Montserrat"/>
              <a:ea typeface="Montserrat"/>
              <a:cs typeface="Montserrat"/>
              <a:sym typeface="Montserrat"/>
            </a:endParaRPr>
          </a:p>
          <a:p>
            <a:pPr marL="0" lvl="0" indent="0" algn="l" rtl="0">
              <a:lnSpc>
                <a:spcPct val="115000"/>
              </a:lnSpc>
              <a:spcBef>
                <a:spcPts val="0"/>
              </a:spcBef>
              <a:spcAft>
                <a:spcPts val="0"/>
              </a:spcAft>
              <a:buNone/>
            </a:pPr>
            <a:r>
              <a:rPr lang="it-IT" sz="2400" dirty="0" err="1">
                <a:solidFill>
                  <a:srgbClr val="606C71"/>
                </a:solidFill>
                <a:latin typeface="Montserrat"/>
                <a:ea typeface="Montserrat"/>
                <a:cs typeface="Montserrat"/>
                <a:sym typeface="Montserrat"/>
              </a:rPr>
              <a:t>Python</a:t>
            </a:r>
            <a:r>
              <a:rPr lang="it-IT" sz="2400" dirty="0">
                <a:solidFill>
                  <a:srgbClr val="606C71"/>
                </a:solidFill>
                <a:latin typeface="Montserrat"/>
                <a:ea typeface="Montserrat"/>
                <a:cs typeface="Montserrat"/>
                <a:sym typeface="Montserrat"/>
              </a:rPr>
              <a:t> </a:t>
            </a:r>
            <a:r>
              <a:rPr lang="it-IT" sz="2400" dirty="0" err="1">
                <a:solidFill>
                  <a:srgbClr val="606C71"/>
                </a:solidFill>
                <a:latin typeface="Montserrat"/>
                <a:ea typeface="Montserrat"/>
                <a:cs typeface="Montserrat"/>
                <a:sym typeface="Montserrat"/>
              </a:rPr>
              <a:t>library</a:t>
            </a:r>
            <a:r>
              <a:rPr lang="it-IT" sz="2400" dirty="0">
                <a:solidFill>
                  <a:srgbClr val="606C71"/>
                </a:solidFill>
                <a:latin typeface="Montserrat"/>
                <a:ea typeface="Montserrat"/>
                <a:cs typeface="Montserrat"/>
                <a:sym typeface="Montserrat"/>
              </a:rPr>
              <a:t> for </a:t>
            </a:r>
            <a:r>
              <a:rPr lang="it-IT" sz="2400" dirty="0" err="1">
                <a:solidFill>
                  <a:srgbClr val="606C71"/>
                </a:solidFill>
                <a:latin typeface="Montserrat"/>
                <a:ea typeface="Montserrat"/>
                <a:cs typeface="Montserrat"/>
                <a:sym typeface="Montserrat"/>
              </a:rPr>
              <a:t>performing</a:t>
            </a:r>
            <a:r>
              <a:rPr lang="it-IT" sz="2400" dirty="0">
                <a:solidFill>
                  <a:srgbClr val="606C71"/>
                </a:solidFill>
                <a:latin typeface="Montserrat"/>
                <a:ea typeface="Montserrat"/>
                <a:cs typeface="Montserrat"/>
                <a:sym typeface="Montserrat"/>
              </a:rPr>
              <a:t> a </a:t>
            </a:r>
            <a:r>
              <a:rPr lang="it-IT" sz="2400" dirty="0" err="1">
                <a:solidFill>
                  <a:srgbClr val="606C71"/>
                </a:solidFill>
                <a:latin typeface="Montserrat"/>
                <a:ea typeface="Montserrat"/>
                <a:cs typeface="Montserrat"/>
                <a:sym typeface="Montserrat"/>
              </a:rPr>
              <a:t>variety</a:t>
            </a:r>
            <a:r>
              <a:rPr lang="it-IT" sz="2400" dirty="0">
                <a:solidFill>
                  <a:srgbClr val="606C71"/>
                </a:solidFill>
                <a:latin typeface="Montserrat"/>
                <a:ea typeface="Montserrat"/>
                <a:cs typeface="Montserrat"/>
                <a:sym typeface="Montserrat"/>
              </a:rPr>
              <a:t> of Natural Language Processing (NLP </a:t>
            </a:r>
            <a:r>
              <a:rPr lang="it-IT" sz="2400" dirty="0" err="1">
                <a:solidFill>
                  <a:srgbClr val="606C71"/>
                </a:solidFill>
                <a:latin typeface="Montserrat"/>
                <a:ea typeface="Montserrat"/>
                <a:cs typeface="Montserrat"/>
                <a:sym typeface="Montserrat"/>
              </a:rPr>
              <a:t>tasks</a:t>
            </a:r>
            <a:r>
              <a:rPr lang="it-IT" sz="2400" dirty="0">
                <a:solidFill>
                  <a:srgbClr val="606C71"/>
                </a:solidFill>
                <a:latin typeface="Montserrat"/>
                <a:ea typeface="Montserrat"/>
                <a:cs typeface="Montserrat"/>
                <a:sym typeface="Montserrat"/>
              </a:rPr>
              <a:t>)   </a:t>
            </a:r>
            <a:endParaRPr sz="2400" dirty="0">
              <a:solidFill>
                <a:srgbClr val="606C71"/>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2400" dirty="0">
              <a:solidFill>
                <a:srgbClr val="5E5E5E"/>
              </a:solidFill>
              <a:latin typeface="Montserrat"/>
              <a:ea typeface="Montserrat"/>
              <a:cs typeface="Montserrat"/>
              <a:sym typeface="Montserrat"/>
            </a:endParaRPr>
          </a:p>
        </p:txBody>
      </p:sp>
      <p:sp>
        <p:nvSpPr>
          <p:cNvPr id="410" name="Google Shape;410;p41"/>
          <p:cNvSpPr txBox="1"/>
          <p:nvPr/>
        </p:nvSpPr>
        <p:spPr>
          <a:xfrm>
            <a:off x="892125" y="528650"/>
            <a:ext cx="13480500" cy="20319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t-IT" sz="11200" b="1">
                <a:solidFill>
                  <a:srgbClr val="212121"/>
                </a:solidFill>
                <a:latin typeface="Montserrat"/>
                <a:ea typeface="Montserrat"/>
                <a:cs typeface="Montserrat"/>
                <a:sym typeface="Montserrat"/>
              </a:rPr>
              <a:t>Technology List</a:t>
            </a:r>
            <a:endParaRPr sz="11200" b="1">
              <a:solidFill>
                <a:srgbClr val="212121"/>
              </a:solidFill>
              <a:latin typeface="Montserrat"/>
              <a:ea typeface="Montserrat"/>
              <a:cs typeface="Montserrat"/>
              <a:sym typeface="Montserrat"/>
            </a:endParaRPr>
          </a:p>
        </p:txBody>
      </p:sp>
      <p:pic>
        <p:nvPicPr>
          <p:cNvPr id="411" name="Google Shape;411;p41"/>
          <p:cNvPicPr preferRelativeResize="0"/>
          <p:nvPr/>
        </p:nvPicPr>
        <p:blipFill>
          <a:blip r:embed="rId3">
            <a:alphaModFix/>
          </a:blip>
          <a:stretch>
            <a:fillRect/>
          </a:stretch>
        </p:blipFill>
        <p:spPr>
          <a:xfrm>
            <a:off x="15582700" y="4761275"/>
            <a:ext cx="7960010" cy="371158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0;p20">
            <a:extLst>
              <a:ext uri="{FF2B5EF4-FFF2-40B4-BE49-F238E27FC236}">
                <a16:creationId xmlns:a16="http://schemas.microsoft.com/office/drawing/2014/main" id="{496EF7D8-8401-A647-B21B-FBA3E421D0D8}"/>
              </a:ext>
            </a:extLst>
          </p:cNvPr>
          <p:cNvSpPr txBox="1"/>
          <p:nvPr/>
        </p:nvSpPr>
        <p:spPr>
          <a:xfrm>
            <a:off x="8272649" y="2678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chemeClr val="tx2">
                    <a:lumMod val="10000"/>
                  </a:schemeClr>
                </a:solidFill>
                <a:latin typeface="Montserrat"/>
                <a:ea typeface="Montserrat"/>
                <a:cs typeface="Montserrat"/>
                <a:sym typeface="Montserrat"/>
              </a:rPr>
              <a:t>Importing</a:t>
            </a:r>
            <a:endParaRPr sz="7200" dirty="0">
              <a:solidFill>
                <a:schemeClr val="tx2">
                  <a:lumMod val="10000"/>
                </a:schemeClr>
              </a:solidFill>
            </a:endParaRPr>
          </a:p>
        </p:txBody>
      </p:sp>
      <p:pic>
        <p:nvPicPr>
          <p:cNvPr id="4" name="Picture 3">
            <a:extLst>
              <a:ext uri="{FF2B5EF4-FFF2-40B4-BE49-F238E27FC236}">
                <a16:creationId xmlns:a16="http://schemas.microsoft.com/office/drawing/2014/main" id="{AF6F3B09-807A-DD44-86EE-CB5321290776}"/>
              </a:ext>
            </a:extLst>
          </p:cNvPr>
          <p:cNvPicPr>
            <a:picLocks noChangeAspect="1"/>
          </p:cNvPicPr>
          <p:nvPr/>
        </p:nvPicPr>
        <p:blipFill>
          <a:blip r:embed="rId2"/>
          <a:stretch>
            <a:fillRect/>
          </a:stretch>
        </p:blipFill>
        <p:spPr>
          <a:xfrm>
            <a:off x="6230685" y="5079482"/>
            <a:ext cx="12311317" cy="12370317"/>
          </a:xfrm>
          <a:prstGeom prst="rect">
            <a:avLst/>
          </a:prstGeom>
        </p:spPr>
      </p:pic>
    </p:spTree>
    <p:extLst>
      <p:ext uri="{BB962C8B-B14F-4D97-AF65-F5344CB8AC3E}">
        <p14:creationId xmlns:p14="http://schemas.microsoft.com/office/powerpoint/2010/main" val="2652796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889000" y="1358412"/>
            <a:ext cx="12192000" cy="2464777"/>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Data </a:t>
            </a:r>
            <a:r>
              <a:rPr lang="it-IT" sz="9600" b="1" dirty="0" err="1">
                <a:solidFill>
                  <a:srgbClr val="212121"/>
                </a:solidFill>
                <a:latin typeface="Montserrat"/>
                <a:ea typeface="Montserrat"/>
                <a:cs typeface="Montserrat"/>
                <a:sym typeface="Montserrat"/>
              </a:rPr>
              <a:t>cleaning</a:t>
            </a:r>
            <a:r>
              <a:rPr lang="it-IT" sz="9600" b="1" dirty="0">
                <a:solidFill>
                  <a:srgbClr val="212121"/>
                </a:solidFill>
                <a:latin typeface="Montserrat"/>
                <a:ea typeface="Montserrat"/>
                <a:cs typeface="Montserrat"/>
                <a:sym typeface="Montserrat"/>
              </a:rPr>
              <a:t>: </a:t>
            </a:r>
          </a:p>
          <a:p>
            <a:pPr lvl="0">
              <a:lnSpc>
                <a:spcPct val="80000"/>
              </a:lnSpc>
              <a:buClr>
                <a:srgbClr val="212121"/>
              </a:buClr>
              <a:buSzPts val="2800"/>
            </a:pPr>
            <a:endParaRPr lang="it-IT" sz="9600" b="1" dirty="0">
              <a:solidFill>
                <a:srgbClr val="212121"/>
              </a:solidFill>
              <a:latin typeface="Montserrat"/>
              <a:ea typeface="Montserrat"/>
              <a:cs typeface="Montserrat"/>
              <a:sym typeface="Montserrat"/>
            </a:endParaRPr>
          </a:p>
        </p:txBody>
      </p:sp>
      <p:sp>
        <p:nvSpPr>
          <p:cNvPr id="5" name="Google Shape;377;p20">
            <a:extLst>
              <a:ext uri="{FF2B5EF4-FFF2-40B4-BE49-F238E27FC236}">
                <a16:creationId xmlns:a16="http://schemas.microsoft.com/office/drawing/2014/main" id="{F84C1D4A-5046-E64C-BDC0-080CB4ACEA12}"/>
              </a:ext>
            </a:extLst>
          </p:cNvPr>
          <p:cNvSpPr/>
          <p:nvPr/>
        </p:nvSpPr>
        <p:spPr>
          <a:xfrm>
            <a:off x="1651000" y="3551645"/>
            <a:ext cx="19735800" cy="1782762"/>
          </a:xfrm>
          <a:prstGeom prst="rect">
            <a:avLst/>
          </a:prstGeom>
          <a:noFill/>
          <a:ln>
            <a:noFill/>
          </a:ln>
        </p:spPr>
        <p:txBody>
          <a:bodyPr spcFirstLastPara="1" wrap="square" lIns="50800" tIns="50800" rIns="50800" bIns="50800" anchor="t" anchorCtr="0">
            <a:noAutofit/>
          </a:bodyPr>
          <a:lstStyle/>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Finding only cameras </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en-GB" sz="4400" dirty="0">
              <a:solidFill>
                <a:srgbClr val="212121"/>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Removing columns:  </a:t>
            </a:r>
            <a:r>
              <a:rPr lang="en-GB" sz="4400" dirty="0">
                <a:solidFill>
                  <a:srgbClr val="F98F2D"/>
                </a:solidFill>
                <a:latin typeface="Montserrat"/>
                <a:ea typeface="Montserrat"/>
                <a:cs typeface="Montserrat"/>
                <a:sym typeface="Montserrat"/>
              </a:rPr>
              <a:t>[Marketplace, Product Category, Vine]</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No missing values</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No duplicated reviews</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Data types (Review Date) to datetime</a:t>
            </a: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en-GB" sz="4400" dirty="0">
                <a:solidFill>
                  <a:srgbClr val="212121"/>
                </a:solidFill>
                <a:latin typeface="Montserrat"/>
                <a:ea typeface="Montserrat"/>
                <a:cs typeface="Montserrat"/>
                <a:sym typeface="Montserrat"/>
              </a:rPr>
              <a:t>Investigated outliers for numerical variables</a:t>
            </a:r>
          </a:p>
          <a:p>
            <a:pPr marL="685800" marR="0" lvl="0" indent="-685800" algn="l" rtl="0">
              <a:lnSpc>
                <a:spcPct val="100000"/>
              </a:lnSpc>
              <a:spcBef>
                <a:spcPts val="0"/>
              </a:spcBef>
              <a:spcAft>
                <a:spcPts val="0"/>
              </a:spcAft>
              <a:buClr>
                <a:srgbClr val="212121"/>
              </a:buClr>
              <a:buSzPts val="1200"/>
              <a:buFont typeface="Arial" panose="020B0604020202020204" pitchFamily="34" charset="0"/>
              <a:buChar char="•"/>
            </a:pPr>
            <a:endParaRPr lang="it-IT" sz="4800" b="0" i="0" u="none" strike="noStrike" cap="none" dirty="0">
              <a:solidFill>
                <a:srgbClr val="212121"/>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D98B7D40-7943-7144-8F8E-B9921308A545}"/>
              </a:ext>
            </a:extLst>
          </p:cNvPr>
          <p:cNvPicPr>
            <a:picLocks noChangeAspect="1"/>
          </p:cNvPicPr>
          <p:nvPr/>
        </p:nvPicPr>
        <p:blipFill>
          <a:blip r:embed="rId3"/>
          <a:stretch>
            <a:fillRect/>
          </a:stretch>
        </p:blipFill>
        <p:spPr>
          <a:xfrm>
            <a:off x="1407160" y="4818205"/>
            <a:ext cx="19291300" cy="2396434"/>
          </a:xfrm>
          <a:prstGeom prst="rect">
            <a:avLst/>
          </a:prstGeom>
        </p:spPr>
      </p:pic>
    </p:spTree>
    <p:extLst>
      <p:ext uri="{BB962C8B-B14F-4D97-AF65-F5344CB8AC3E}">
        <p14:creationId xmlns:p14="http://schemas.microsoft.com/office/powerpoint/2010/main" val="4283718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49115F-D2B2-1740-95E8-EB629E4989EC}"/>
              </a:ext>
            </a:extLst>
          </p:cNvPr>
          <p:cNvPicPr>
            <a:picLocks noChangeAspect="1"/>
          </p:cNvPicPr>
          <p:nvPr/>
        </p:nvPicPr>
        <p:blipFill>
          <a:blip r:embed="rId2"/>
          <a:stretch>
            <a:fillRect/>
          </a:stretch>
        </p:blipFill>
        <p:spPr>
          <a:xfrm>
            <a:off x="5896568" y="4747491"/>
            <a:ext cx="12590864" cy="12653818"/>
          </a:xfrm>
          <a:prstGeom prst="rect">
            <a:avLst/>
          </a:prstGeom>
        </p:spPr>
      </p:pic>
      <p:pic>
        <p:nvPicPr>
          <p:cNvPr id="5" name="Picture 4">
            <a:extLst>
              <a:ext uri="{FF2B5EF4-FFF2-40B4-BE49-F238E27FC236}">
                <a16:creationId xmlns:a16="http://schemas.microsoft.com/office/drawing/2014/main" id="{AB34D0E8-4BAF-A749-8689-76AA4A057576}"/>
              </a:ext>
            </a:extLst>
          </p:cNvPr>
          <p:cNvPicPr>
            <a:picLocks noChangeAspect="1"/>
          </p:cNvPicPr>
          <p:nvPr/>
        </p:nvPicPr>
        <p:blipFill>
          <a:blip r:embed="rId3"/>
          <a:stretch>
            <a:fillRect/>
          </a:stretch>
        </p:blipFill>
        <p:spPr>
          <a:xfrm>
            <a:off x="5896568" y="2827246"/>
            <a:ext cx="9374910" cy="1258455"/>
          </a:xfrm>
          <a:prstGeom prst="rect">
            <a:avLst/>
          </a:prstGeom>
        </p:spPr>
      </p:pic>
      <p:sp>
        <p:nvSpPr>
          <p:cNvPr id="7" name="Rectangle 6">
            <a:extLst>
              <a:ext uri="{FF2B5EF4-FFF2-40B4-BE49-F238E27FC236}">
                <a16:creationId xmlns:a16="http://schemas.microsoft.com/office/drawing/2014/main" id="{72097D12-C086-E046-BE42-4EE230FC9411}"/>
              </a:ext>
            </a:extLst>
          </p:cNvPr>
          <p:cNvSpPr/>
          <p:nvPr/>
        </p:nvSpPr>
        <p:spPr>
          <a:xfrm>
            <a:off x="736600" y="882542"/>
            <a:ext cx="19634200"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Most</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helpful</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outlier</a:t>
            </a:r>
            <a:r>
              <a:rPr lang="it-IT" sz="9600" b="1" dirty="0">
                <a:solidFill>
                  <a:srgbClr val="212121"/>
                </a:solidFill>
                <a:latin typeface="Montserrat"/>
                <a:ea typeface="Montserrat"/>
                <a:cs typeface="Montserrat"/>
                <a:sym typeface="Montserrat"/>
              </a:rPr>
              <a:t>)</a:t>
            </a:r>
          </a:p>
        </p:txBody>
      </p:sp>
    </p:spTree>
    <p:extLst>
      <p:ext uri="{BB962C8B-B14F-4D97-AF65-F5344CB8AC3E}">
        <p14:creationId xmlns:p14="http://schemas.microsoft.com/office/powerpoint/2010/main" val="2079583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77;p20">
            <a:extLst>
              <a:ext uri="{FF2B5EF4-FFF2-40B4-BE49-F238E27FC236}">
                <a16:creationId xmlns:a16="http://schemas.microsoft.com/office/drawing/2014/main" id="{3B067825-83F2-354A-A15C-116057862FF1}"/>
              </a:ext>
            </a:extLst>
          </p:cNvPr>
          <p:cNvSpPr/>
          <p:nvPr/>
        </p:nvSpPr>
        <p:spPr>
          <a:xfrm>
            <a:off x="889000" y="4381989"/>
            <a:ext cx="9956800" cy="1782762"/>
          </a:xfrm>
          <a:prstGeom prst="rect">
            <a:avLst/>
          </a:prstGeom>
          <a:noFill/>
          <a:ln>
            <a:noFill/>
          </a:ln>
        </p:spPr>
        <p:txBody>
          <a:bodyPr spcFirstLastPara="1" wrap="square" lIns="50800" tIns="50800" rIns="50800" bIns="50800" anchor="t" anchorCtr="0">
            <a:noAutofit/>
          </a:bodyPr>
          <a:lstStyle/>
          <a:p>
            <a:pPr marL="457200" lvl="0" indent="-228600">
              <a:buSzPts val="2200"/>
              <a:defRPr/>
            </a:pPr>
            <a:r>
              <a:rPr lang="en-GB" sz="4400" b="1" dirty="0">
                <a:solidFill>
                  <a:srgbClr val="F98F2D"/>
                </a:solidFill>
                <a:latin typeface="Montserrat" panose="02000505000000020004" pitchFamily="2" charset="77"/>
              </a:rPr>
              <a:t>4260</a:t>
            </a:r>
            <a:r>
              <a:rPr lang="en-GB" sz="4400" dirty="0">
                <a:latin typeface="Montserrat" panose="02000505000000020004" pitchFamily="2" charset="77"/>
              </a:rPr>
              <a:t> reviews (headline and body)</a:t>
            </a:r>
          </a:p>
          <a:p>
            <a:pPr marL="457200" lvl="0" indent="-228600">
              <a:buSzPts val="2200"/>
              <a:defRPr/>
            </a:pPr>
            <a:r>
              <a:rPr lang="en-GB" sz="4400" dirty="0">
                <a:latin typeface="Montserrat" panose="02000505000000020004" pitchFamily="2" charset="77"/>
              </a:rPr>
              <a:t> </a:t>
            </a:r>
          </a:p>
          <a:p>
            <a:pPr marL="457200" lvl="0" indent="-228600">
              <a:buSzPts val="2200"/>
              <a:defRPr/>
            </a:pPr>
            <a:r>
              <a:rPr lang="en-GB" sz="4400" b="1" dirty="0">
                <a:solidFill>
                  <a:srgbClr val="F98F2D"/>
                </a:solidFill>
                <a:latin typeface="Montserrat" panose="02000505000000020004" pitchFamily="2" charset="77"/>
              </a:rPr>
              <a:t>397</a:t>
            </a:r>
            <a:r>
              <a:rPr lang="en-GB" sz="4400" dirty="0">
                <a:latin typeface="Montserrat" panose="02000505000000020004" pitchFamily="2" charset="77"/>
              </a:rPr>
              <a:t> Total unique products. </a:t>
            </a:r>
          </a:p>
          <a:p>
            <a:endParaRPr lang="en-US" sz="4400" dirty="0">
              <a:latin typeface="Montserrat" panose="02000505000000020004" pitchFamily="2" charset="77"/>
            </a:endParaRPr>
          </a:p>
          <a:p>
            <a:pPr marL="685800" marR="0" lvl="0" indent="-685800" algn="l" rtl="0">
              <a:lnSpc>
                <a:spcPct val="100000"/>
              </a:lnSpc>
              <a:spcBef>
                <a:spcPts val="0"/>
              </a:spcBef>
              <a:spcAft>
                <a:spcPts val="0"/>
              </a:spcAft>
              <a:buClr>
                <a:srgbClr val="212121"/>
              </a:buClr>
              <a:buSzPts val="1200"/>
              <a:buFont typeface="Arial" panose="020B0604020202020204" pitchFamily="34" charset="0"/>
              <a:buChar char="•"/>
            </a:pPr>
            <a:endParaRPr lang="it-IT" sz="4400" b="0" i="0" u="none" strike="noStrike" cap="none" dirty="0">
              <a:solidFill>
                <a:srgbClr val="212121"/>
              </a:solidFill>
              <a:latin typeface="Montserrat" panose="02000505000000020004" pitchFamily="2" charset="77"/>
              <a:ea typeface="Montserrat"/>
              <a:cs typeface="Montserrat"/>
              <a:sym typeface="Montserrat"/>
            </a:endParaRPr>
          </a:p>
        </p:txBody>
      </p:sp>
      <p:pic>
        <p:nvPicPr>
          <p:cNvPr id="4" name="Picture 3">
            <a:extLst>
              <a:ext uri="{FF2B5EF4-FFF2-40B4-BE49-F238E27FC236}">
                <a16:creationId xmlns:a16="http://schemas.microsoft.com/office/drawing/2014/main" id="{C221F3AE-9CDA-2049-8FCE-2968F5D25FF2}"/>
              </a:ext>
            </a:extLst>
          </p:cNvPr>
          <p:cNvPicPr>
            <a:picLocks noChangeAspect="1"/>
          </p:cNvPicPr>
          <p:nvPr/>
        </p:nvPicPr>
        <p:blipFill>
          <a:blip r:embed="rId3"/>
          <a:stretch>
            <a:fillRect/>
          </a:stretch>
        </p:blipFill>
        <p:spPr>
          <a:xfrm>
            <a:off x="12192000" y="2631770"/>
            <a:ext cx="16125944" cy="8823630"/>
          </a:xfrm>
          <a:prstGeom prst="rect">
            <a:avLst/>
          </a:prstGeom>
        </p:spPr>
      </p:pic>
      <p:sp>
        <p:nvSpPr>
          <p:cNvPr id="5" name="Rectangle 4">
            <a:extLst>
              <a:ext uri="{FF2B5EF4-FFF2-40B4-BE49-F238E27FC236}">
                <a16:creationId xmlns:a16="http://schemas.microsoft.com/office/drawing/2014/main" id="{66D1D12B-9952-664C-BAC9-A3EE0BC4FC7E}"/>
              </a:ext>
            </a:extLst>
          </p:cNvPr>
          <p:cNvSpPr/>
          <p:nvPr/>
        </p:nvSpPr>
        <p:spPr>
          <a:xfrm>
            <a:off x="889000" y="1358412"/>
            <a:ext cx="12192000" cy="2464777"/>
          </a:xfrm>
          <a:prstGeom prst="rect">
            <a:avLst/>
          </a:prstGeom>
        </p:spPr>
        <p:txBody>
          <a:bodyPr>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Remaining</a:t>
            </a:r>
            <a:r>
              <a:rPr lang="it-IT" sz="9600" b="1" dirty="0">
                <a:solidFill>
                  <a:srgbClr val="212121"/>
                </a:solidFill>
                <a:latin typeface="Montserrat"/>
                <a:ea typeface="Montserrat"/>
                <a:cs typeface="Montserrat"/>
                <a:sym typeface="Montserrat"/>
              </a:rPr>
              <a:t>: </a:t>
            </a:r>
          </a:p>
          <a:p>
            <a:pPr lvl="0">
              <a:lnSpc>
                <a:spcPct val="80000"/>
              </a:lnSpc>
              <a:buClr>
                <a:srgbClr val="212121"/>
              </a:buClr>
              <a:buSzPts val="2800"/>
            </a:pPr>
            <a:endParaRPr lang="it-IT" sz="96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393686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5918199" y="1070772"/>
            <a:ext cx="16862425"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Feature</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engineering</a:t>
            </a:r>
            <a:endParaRPr lang="it-IT" sz="9600" b="1" dirty="0">
              <a:solidFill>
                <a:srgbClr val="212121"/>
              </a:solidFill>
              <a:latin typeface="Montserrat"/>
              <a:ea typeface="Montserrat"/>
              <a:cs typeface="Montserrat"/>
              <a:sym typeface="Montserrat"/>
            </a:endParaRPr>
          </a:p>
        </p:txBody>
      </p:sp>
      <p:sp>
        <p:nvSpPr>
          <p:cNvPr id="5" name="Google Shape;377;p20">
            <a:extLst>
              <a:ext uri="{FF2B5EF4-FFF2-40B4-BE49-F238E27FC236}">
                <a16:creationId xmlns:a16="http://schemas.microsoft.com/office/drawing/2014/main" id="{D7B1E614-0340-C64B-8111-7F0929940C99}"/>
              </a:ext>
            </a:extLst>
          </p:cNvPr>
          <p:cNvSpPr/>
          <p:nvPr/>
        </p:nvSpPr>
        <p:spPr>
          <a:xfrm>
            <a:off x="1346198" y="3776358"/>
            <a:ext cx="18592801" cy="7247242"/>
          </a:xfrm>
          <a:prstGeom prst="rect">
            <a:avLst/>
          </a:prstGeom>
          <a:noFill/>
          <a:ln>
            <a:noFill/>
          </a:ln>
        </p:spPr>
        <p:txBody>
          <a:bodyPr spcFirstLastPara="1" wrap="square" lIns="50800" tIns="50800" rIns="50800" bIns="50800" anchor="t" anchorCtr="0">
            <a:noAutofit/>
          </a:bodyPr>
          <a:lstStyle/>
          <a:p>
            <a:pPr>
              <a:lnSpc>
                <a:spcPct val="140000"/>
              </a:lnSpc>
            </a:pPr>
            <a:r>
              <a:rPr lang="en-GB" sz="4000" b="1" dirty="0" err="1">
                <a:solidFill>
                  <a:srgbClr val="F98F2D"/>
                </a:solidFill>
                <a:latin typeface="Montserrat" panose="02000505000000020004" pitchFamily="2" charset="77"/>
                <a:ea typeface="Merriweather Sans"/>
                <a:cs typeface="Merriweather Sans"/>
                <a:sym typeface="Merriweather Sans"/>
              </a:rPr>
              <a:t>helpful_ratio</a:t>
            </a:r>
            <a:r>
              <a:rPr lang="en-GB" sz="4000" b="1" dirty="0">
                <a:solidFill>
                  <a:srgbClr val="F98F2D"/>
                </a:solidFill>
                <a:latin typeface="Montserrat" panose="02000505000000020004" pitchFamily="2" charset="77"/>
                <a:ea typeface="Merriweather Sans"/>
                <a:cs typeface="Merriweather Sans"/>
                <a:sym typeface="Merriweather Sans"/>
              </a:rPr>
              <a:t> </a:t>
            </a:r>
            <a:r>
              <a:rPr lang="en-GB" sz="4000" dirty="0">
                <a:latin typeface="Montserrat" panose="02000505000000020004" pitchFamily="2" charset="77"/>
                <a:ea typeface="Merriweather Sans"/>
                <a:cs typeface="Merriweather Sans"/>
                <a:sym typeface="Merriweather Sans"/>
              </a:rPr>
              <a:t>-  Helpful votes : Total votes </a:t>
            </a:r>
            <a:r>
              <a:rPr lang="en-GB" sz="4000" dirty="0">
                <a:solidFill>
                  <a:schemeClr val="tx1"/>
                </a:solidFill>
                <a:latin typeface="Montserrat" panose="02000505000000020004" pitchFamily="2" charset="77"/>
                <a:ea typeface="Merriweather Sans"/>
                <a:cs typeface="Merriweather Sans"/>
                <a:sym typeface="Merriweather Sans"/>
              </a:rPr>
              <a:t>(</a:t>
            </a:r>
            <a:r>
              <a:rPr lang="en-GB" sz="4000" dirty="0" err="1">
                <a:solidFill>
                  <a:schemeClr val="tx1"/>
                </a:solidFill>
                <a:latin typeface="Montserrat" panose="02000505000000020004" pitchFamily="2" charset="77"/>
                <a:ea typeface="Merriweather Sans"/>
                <a:cs typeface="Merriweather Sans"/>
                <a:sym typeface="Merriweather Sans"/>
              </a:rPr>
              <a:t>fillna</a:t>
            </a:r>
            <a:r>
              <a:rPr lang="en-GB" sz="4000" dirty="0">
                <a:solidFill>
                  <a:schemeClr val="tx1"/>
                </a:solidFill>
                <a:latin typeface="Montserrat" panose="02000505000000020004" pitchFamily="2" charset="77"/>
                <a:ea typeface="Merriweather Sans"/>
                <a:cs typeface="Merriweather Sans"/>
                <a:sym typeface="Merriweather Sans"/>
              </a:rPr>
              <a:t>: mean)</a:t>
            </a:r>
            <a:endParaRPr lang="en-GB" sz="4000" dirty="0">
              <a:solidFill>
                <a:schemeClr val="tx1"/>
              </a:solidFill>
              <a:latin typeface="Montserrat" panose="02000505000000020004" pitchFamily="2" charset="77"/>
            </a:endParaRPr>
          </a:p>
          <a:p>
            <a:pPr>
              <a:lnSpc>
                <a:spcPct val="140000"/>
              </a:lnSpc>
            </a:pPr>
            <a:r>
              <a:rPr lang="en-GB" sz="4000" b="1" dirty="0" err="1">
                <a:solidFill>
                  <a:srgbClr val="F98F2D"/>
                </a:solidFill>
                <a:latin typeface="Montserrat" panose="02000505000000020004" pitchFamily="2" charset="77"/>
                <a:ea typeface="Merriweather Sans"/>
                <a:cs typeface="Merriweather Sans"/>
                <a:sym typeface="Merriweather Sans"/>
              </a:rPr>
              <a:t>review_length</a:t>
            </a:r>
            <a:r>
              <a:rPr lang="en-GB" sz="4000" b="1" dirty="0">
                <a:solidFill>
                  <a:srgbClr val="F98F2D"/>
                </a:solidFill>
                <a:latin typeface="Montserrat" panose="02000505000000020004" pitchFamily="2" charset="77"/>
                <a:ea typeface="Merriweather Sans"/>
                <a:cs typeface="Merriweather Sans"/>
                <a:sym typeface="Merriweather Sans"/>
              </a:rPr>
              <a:t> </a:t>
            </a:r>
            <a:r>
              <a:rPr lang="en-GB" sz="4000" dirty="0">
                <a:latin typeface="Montserrat" panose="02000505000000020004" pitchFamily="2" charset="77"/>
                <a:ea typeface="Merriweather Sans"/>
                <a:cs typeface="Merriweather Sans"/>
                <a:sym typeface="Merriweather Sans"/>
              </a:rPr>
              <a:t>- Word count of review body</a:t>
            </a:r>
            <a:endParaRPr lang="en-GB" sz="4000" dirty="0">
              <a:latin typeface="Montserrat" panose="02000505000000020004" pitchFamily="2" charset="77"/>
            </a:endParaRPr>
          </a:p>
          <a:p>
            <a:pPr>
              <a:lnSpc>
                <a:spcPct val="140000"/>
              </a:lnSpc>
            </a:pPr>
            <a:r>
              <a:rPr lang="en-GB" sz="4000" b="1" dirty="0" err="1">
                <a:solidFill>
                  <a:srgbClr val="F98F2D"/>
                </a:solidFill>
                <a:latin typeface="Montserrat" panose="02000505000000020004" pitchFamily="2" charset="77"/>
              </a:rPr>
              <a:t>camera_brand</a:t>
            </a:r>
            <a:r>
              <a:rPr lang="en-GB" sz="4000" b="1" dirty="0">
                <a:solidFill>
                  <a:srgbClr val="F98F2D"/>
                </a:solidFill>
                <a:latin typeface="Montserrat" panose="02000505000000020004" pitchFamily="2" charset="77"/>
              </a:rPr>
              <a:t> </a:t>
            </a:r>
            <a:r>
              <a:rPr lang="en-GB" sz="4000" dirty="0">
                <a:latin typeface="Montserrat" panose="02000505000000020004" pitchFamily="2" charset="77"/>
              </a:rPr>
              <a:t>- Extracted from product title. Regrouped. </a:t>
            </a:r>
          </a:p>
          <a:p>
            <a:pPr>
              <a:lnSpc>
                <a:spcPct val="140000"/>
              </a:lnSpc>
            </a:pPr>
            <a:r>
              <a:rPr lang="en-GB" sz="4000" b="1" dirty="0">
                <a:solidFill>
                  <a:srgbClr val="F98F2D"/>
                </a:solidFill>
                <a:latin typeface="Montserrat" panose="02000505000000020004" pitchFamily="2" charset="77"/>
              </a:rPr>
              <a:t>VADER scores – </a:t>
            </a:r>
            <a:r>
              <a:rPr lang="en-GB" sz="4000" dirty="0">
                <a:latin typeface="Montserrat" panose="02000505000000020004" pitchFamily="2" charset="77"/>
              </a:rPr>
              <a:t>Sentiment scores or each review </a:t>
            </a:r>
          </a:p>
          <a:p>
            <a:pPr>
              <a:lnSpc>
                <a:spcPct val="140000"/>
              </a:lnSpc>
            </a:pPr>
            <a:endParaRPr lang="en-GB" sz="4400" dirty="0"/>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4800" b="0" i="0" u="none" strike="noStrike" cap="none"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5E40BE82-E314-5441-AFC0-A3A52C2B5186}"/>
              </a:ext>
            </a:extLst>
          </p:cNvPr>
          <p:cNvPicPr>
            <a:picLocks noChangeAspect="1"/>
          </p:cNvPicPr>
          <p:nvPr/>
        </p:nvPicPr>
        <p:blipFill>
          <a:blip r:embed="rId3"/>
          <a:stretch>
            <a:fillRect/>
          </a:stretch>
        </p:blipFill>
        <p:spPr>
          <a:xfrm>
            <a:off x="10417175" y="7662435"/>
            <a:ext cx="12033250" cy="5323558"/>
          </a:xfrm>
          <a:prstGeom prst="rect">
            <a:avLst/>
          </a:prstGeom>
        </p:spPr>
      </p:pic>
      <p:sp>
        <p:nvSpPr>
          <p:cNvPr id="9" name="Rectangle 8">
            <a:extLst>
              <a:ext uri="{FF2B5EF4-FFF2-40B4-BE49-F238E27FC236}">
                <a16:creationId xmlns:a16="http://schemas.microsoft.com/office/drawing/2014/main" id="{452783C9-884B-1744-97C2-DE2D71014D77}"/>
              </a:ext>
            </a:extLst>
          </p:cNvPr>
          <p:cNvSpPr/>
          <p:nvPr/>
        </p:nvSpPr>
        <p:spPr>
          <a:xfrm>
            <a:off x="18516598" y="6239764"/>
            <a:ext cx="4264026" cy="1569660"/>
          </a:xfrm>
          <a:prstGeom prst="rect">
            <a:avLst/>
          </a:prstGeom>
        </p:spPr>
        <p:txBody>
          <a:bodyPr wrap="square">
            <a:spAutoFit/>
          </a:bodyPr>
          <a:lstStyle/>
          <a:p>
            <a:r>
              <a:rPr lang="en-GB" sz="9600" dirty="0"/>
              <a:t>☹️🤔</a:t>
            </a:r>
            <a:r>
              <a:rPr lang="en-GB" sz="9600" dirty="0">
                <a:solidFill>
                  <a:srgbClr val="333333"/>
                </a:solidFill>
                <a:latin typeface="Segoe UI Emoji" panose="020B0502040204020203" pitchFamily="34" charset="0"/>
              </a:rPr>
              <a:t>😀 </a:t>
            </a:r>
            <a:endParaRPr lang="en-US" sz="9600" dirty="0"/>
          </a:p>
        </p:txBody>
      </p:sp>
    </p:spTree>
    <p:extLst>
      <p:ext uri="{BB962C8B-B14F-4D97-AF65-F5344CB8AC3E}">
        <p14:creationId xmlns:p14="http://schemas.microsoft.com/office/powerpoint/2010/main" val="222087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14AD20-D794-2F4E-A50E-A1A2729F6464}"/>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Time trends</a:t>
            </a:r>
          </a:p>
        </p:txBody>
      </p:sp>
      <p:pic>
        <p:nvPicPr>
          <p:cNvPr id="4" name="Picture 3">
            <a:extLst>
              <a:ext uri="{FF2B5EF4-FFF2-40B4-BE49-F238E27FC236}">
                <a16:creationId xmlns:a16="http://schemas.microsoft.com/office/drawing/2014/main" id="{ADC0930D-F363-6741-810F-7729FF420729}"/>
              </a:ext>
            </a:extLst>
          </p:cNvPr>
          <p:cNvPicPr>
            <a:picLocks noChangeAspect="1"/>
          </p:cNvPicPr>
          <p:nvPr/>
        </p:nvPicPr>
        <p:blipFill>
          <a:blip r:embed="rId3"/>
          <a:stretch>
            <a:fillRect/>
          </a:stretch>
        </p:blipFill>
        <p:spPr>
          <a:xfrm>
            <a:off x="1981200" y="4025627"/>
            <a:ext cx="9363555" cy="6743700"/>
          </a:xfrm>
          <a:prstGeom prst="rect">
            <a:avLst/>
          </a:prstGeom>
        </p:spPr>
      </p:pic>
      <p:pic>
        <p:nvPicPr>
          <p:cNvPr id="6" name="Picture 5">
            <a:extLst>
              <a:ext uri="{FF2B5EF4-FFF2-40B4-BE49-F238E27FC236}">
                <a16:creationId xmlns:a16="http://schemas.microsoft.com/office/drawing/2014/main" id="{0BD5C7C1-A888-DA41-ACEB-FD07D842FCBB}"/>
              </a:ext>
            </a:extLst>
          </p:cNvPr>
          <p:cNvPicPr>
            <a:picLocks noChangeAspect="1"/>
          </p:cNvPicPr>
          <p:nvPr/>
        </p:nvPicPr>
        <p:blipFill>
          <a:blip r:embed="rId4"/>
          <a:stretch>
            <a:fillRect/>
          </a:stretch>
        </p:blipFill>
        <p:spPr>
          <a:xfrm>
            <a:off x="12966473" y="3847826"/>
            <a:ext cx="9436327" cy="6743699"/>
          </a:xfrm>
          <a:prstGeom prst="rect">
            <a:avLst/>
          </a:prstGeom>
        </p:spPr>
      </p:pic>
    </p:spTree>
    <p:extLst>
      <p:ext uri="{BB962C8B-B14F-4D97-AF65-F5344CB8AC3E}">
        <p14:creationId xmlns:p14="http://schemas.microsoft.com/office/powerpoint/2010/main" val="2190728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F0DE017-7A43-314F-B17C-F4D6C9D24264}"/>
              </a:ext>
            </a:extLst>
          </p:cNvPr>
          <p:cNvSpPr/>
          <p:nvPr/>
        </p:nvSpPr>
        <p:spPr>
          <a:xfrm>
            <a:off x="1981200" y="1155427"/>
            <a:ext cx="19939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ratings</a:t>
            </a:r>
            <a:r>
              <a:rPr lang="it-IT" sz="9600" b="1" dirty="0">
                <a:solidFill>
                  <a:srgbClr val="212121"/>
                </a:solidFill>
                <a:latin typeface="Montserrat"/>
                <a:ea typeface="Montserrat"/>
                <a:cs typeface="Montserrat"/>
                <a:sym typeface="Montserrat"/>
              </a:rPr>
              <a:t>, and brand </a:t>
            </a:r>
            <a:r>
              <a:rPr lang="it-IT" sz="9600" b="1" dirty="0" err="1">
                <a:solidFill>
                  <a:srgbClr val="212121"/>
                </a:solidFill>
                <a:latin typeface="Montserrat"/>
                <a:ea typeface="Montserrat"/>
                <a:cs typeface="Montserrat"/>
                <a:sym typeface="Montserrat"/>
              </a:rPr>
              <a:t>counts</a:t>
            </a:r>
            <a:endParaRPr lang="it-IT" sz="9600" b="1" dirty="0">
              <a:solidFill>
                <a:srgbClr val="212121"/>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A459C789-FEB6-D74A-9862-70BA5392491C}"/>
              </a:ext>
            </a:extLst>
          </p:cNvPr>
          <p:cNvPicPr>
            <a:picLocks noChangeAspect="1"/>
          </p:cNvPicPr>
          <p:nvPr/>
        </p:nvPicPr>
        <p:blipFill>
          <a:blip r:embed="rId3"/>
          <a:stretch>
            <a:fillRect/>
          </a:stretch>
        </p:blipFill>
        <p:spPr>
          <a:xfrm>
            <a:off x="1270000" y="4406899"/>
            <a:ext cx="9626600" cy="6493415"/>
          </a:xfrm>
          <a:prstGeom prst="rect">
            <a:avLst/>
          </a:prstGeom>
        </p:spPr>
      </p:pic>
      <p:pic>
        <p:nvPicPr>
          <p:cNvPr id="10" name="Picture 9">
            <a:extLst>
              <a:ext uri="{FF2B5EF4-FFF2-40B4-BE49-F238E27FC236}">
                <a16:creationId xmlns:a16="http://schemas.microsoft.com/office/drawing/2014/main" id="{1B5B9D5C-A338-AE47-9745-1C19704DF043}"/>
              </a:ext>
            </a:extLst>
          </p:cNvPr>
          <p:cNvPicPr>
            <a:picLocks noChangeAspect="1"/>
          </p:cNvPicPr>
          <p:nvPr/>
        </p:nvPicPr>
        <p:blipFill>
          <a:blip r:embed="rId4"/>
          <a:stretch>
            <a:fillRect/>
          </a:stretch>
        </p:blipFill>
        <p:spPr>
          <a:xfrm>
            <a:off x="10896600" y="3381776"/>
            <a:ext cx="12973121" cy="8543659"/>
          </a:xfrm>
          <a:prstGeom prst="rect">
            <a:avLst/>
          </a:prstGeom>
        </p:spPr>
      </p:pic>
      <p:sp>
        <p:nvSpPr>
          <p:cNvPr id="12" name="Rectangle 11">
            <a:extLst>
              <a:ext uri="{FF2B5EF4-FFF2-40B4-BE49-F238E27FC236}">
                <a16:creationId xmlns:a16="http://schemas.microsoft.com/office/drawing/2014/main" id="{3E52C0CF-1DE5-4045-8514-3F64AB244C62}"/>
              </a:ext>
            </a:extLst>
          </p:cNvPr>
          <p:cNvSpPr/>
          <p:nvPr/>
        </p:nvSpPr>
        <p:spPr>
          <a:xfrm>
            <a:off x="2667000" y="10955939"/>
            <a:ext cx="7493000" cy="1938992"/>
          </a:xfrm>
          <a:prstGeom prst="rect">
            <a:avLst/>
          </a:prstGeom>
        </p:spPr>
        <p:txBody>
          <a:bodyPr wrap="square">
            <a:spAutoFit/>
          </a:bodyPr>
          <a:lstStyle/>
          <a:p>
            <a:r>
              <a:rPr lang="en-GB" sz="2000" b="1" dirty="0"/>
              <a:t>Brand average ratings</a:t>
            </a:r>
          </a:p>
          <a:p>
            <a:r>
              <a:rPr lang="en-GB" sz="2000" dirty="0">
                <a:latin typeface="Montserrat" panose="02000505000000020004" pitchFamily="2" charset="77"/>
              </a:rPr>
              <a:t>Canon 4.534586</a:t>
            </a:r>
          </a:p>
          <a:p>
            <a:r>
              <a:rPr lang="en-GB" sz="2000" dirty="0">
                <a:latin typeface="Montserrat" panose="02000505000000020004" pitchFamily="2" charset="77"/>
              </a:rPr>
              <a:t>Nikon 4.545709</a:t>
            </a:r>
          </a:p>
          <a:p>
            <a:r>
              <a:rPr lang="en-GB" sz="2000" dirty="0">
                <a:latin typeface="Montserrat" panose="02000505000000020004" pitchFamily="2" charset="77"/>
              </a:rPr>
              <a:t>Sony 4.496774</a:t>
            </a:r>
          </a:p>
          <a:p>
            <a:r>
              <a:rPr lang="en-GB" sz="2000" dirty="0" err="1">
                <a:latin typeface="Montserrat" panose="02000505000000020004" pitchFamily="2" charset="77"/>
              </a:rPr>
              <a:t>Vivitar</a:t>
            </a:r>
            <a:r>
              <a:rPr lang="en-GB" sz="2000" dirty="0">
                <a:latin typeface="Montserrat" panose="02000505000000020004" pitchFamily="2" charset="77"/>
              </a:rPr>
              <a:t> 2.493827</a:t>
            </a:r>
          </a:p>
          <a:p>
            <a:r>
              <a:rPr lang="en-GB" sz="2000" dirty="0">
                <a:latin typeface="Montserrat" panose="02000505000000020004" pitchFamily="2" charset="77"/>
              </a:rPr>
              <a:t>Polaroid 2.200000</a:t>
            </a:r>
          </a:p>
        </p:txBody>
      </p:sp>
    </p:spTree>
    <p:extLst>
      <p:ext uri="{BB962C8B-B14F-4D97-AF65-F5344CB8AC3E}">
        <p14:creationId xmlns:p14="http://schemas.microsoft.com/office/powerpoint/2010/main" val="44080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984F4C-742C-924A-9845-F00ECC27EE8A}"/>
              </a:ext>
            </a:extLst>
          </p:cNvPr>
          <p:cNvSpPr/>
          <p:nvPr/>
        </p:nvSpPr>
        <p:spPr>
          <a:xfrm>
            <a:off x="1981200" y="1155427"/>
            <a:ext cx="195072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Most</a:t>
            </a:r>
            <a:r>
              <a:rPr lang="it-IT" sz="9600" b="1" dirty="0">
                <a:solidFill>
                  <a:srgbClr val="212121"/>
                </a:solidFill>
                <a:latin typeface="Montserrat"/>
                <a:ea typeface="Montserrat"/>
                <a:cs typeface="Montserrat"/>
                <a:sym typeface="Montserrat"/>
              </a:rPr>
              <a:t> and </a:t>
            </a:r>
            <a:r>
              <a:rPr lang="it-IT" sz="9600" b="1" dirty="0" err="1">
                <a:solidFill>
                  <a:srgbClr val="212121"/>
                </a:solidFill>
                <a:latin typeface="Montserrat"/>
                <a:ea typeface="Montserrat"/>
                <a:cs typeface="Montserrat"/>
                <a:sym typeface="Montserrat"/>
              </a:rPr>
              <a:t>least</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reviewed</a:t>
            </a:r>
            <a:r>
              <a:rPr lang="it-IT" sz="9600" b="1" dirty="0">
                <a:solidFill>
                  <a:srgbClr val="212121"/>
                </a:solidFill>
                <a:latin typeface="Montserrat"/>
                <a:ea typeface="Montserrat"/>
                <a:cs typeface="Montserrat"/>
                <a:sym typeface="Montserrat"/>
              </a:rPr>
              <a:t> </a:t>
            </a:r>
          </a:p>
        </p:txBody>
      </p:sp>
      <p:pic>
        <p:nvPicPr>
          <p:cNvPr id="6" name="Picture 5">
            <a:extLst>
              <a:ext uri="{FF2B5EF4-FFF2-40B4-BE49-F238E27FC236}">
                <a16:creationId xmlns:a16="http://schemas.microsoft.com/office/drawing/2014/main" id="{1BC9E0BA-E4EA-D04A-B05B-B3DFA183964F}"/>
              </a:ext>
            </a:extLst>
          </p:cNvPr>
          <p:cNvPicPr>
            <a:picLocks noChangeAspect="1"/>
          </p:cNvPicPr>
          <p:nvPr/>
        </p:nvPicPr>
        <p:blipFill>
          <a:blip r:embed="rId3"/>
          <a:stretch>
            <a:fillRect/>
          </a:stretch>
        </p:blipFill>
        <p:spPr>
          <a:xfrm>
            <a:off x="2444484" y="3492285"/>
            <a:ext cx="15170416" cy="3143250"/>
          </a:xfrm>
          <a:prstGeom prst="rect">
            <a:avLst/>
          </a:prstGeom>
        </p:spPr>
      </p:pic>
      <p:pic>
        <p:nvPicPr>
          <p:cNvPr id="7" name="Picture 6">
            <a:extLst>
              <a:ext uri="{FF2B5EF4-FFF2-40B4-BE49-F238E27FC236}">
                <a16:creationId xmlns:a16="http://schemas.microsoft.com/office/drawing/2014/main" id="{AA799D22-7424-B54E-9C38-D2350C875A58}"/>
              </a:ext>
            </a:extLst>
          </p:cNvPr>
          <p:cNvPicPr>
            <a:picLocks noChangeAspect="1"/>
          </p:cNvPicPr>
          <p:nvPr/>
        </p:nvPicPr>
        <p:blipFill>
          <a:blip r:embed="rId4"/>
          <a:stretch>
            <a:fillRect/>
          </a:stretch>
        </p:blipFill>
        <p:spPr>
          <a:xfrm>
            <a:off x="2444484" y="8134350"/>
            <a:ext cx="15663506" cy="2863850"/>
          </a:xfrm>
          <a:prstGeom prst="rect">
            <a:avLst/>
          </a:prstGeom>
        </p:spPr>
      </p:pic>
    </p:spTree>
    <p:extLst>
      <p:ext uri="{BB962C8B-B14F-4D97-AF65-F5344CB8AC3E}">
        <p14:creationId xmlns:p14="http://schemas.microsoft.com/office/powerpoint/2010/main" val="2631813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0EBDE9-8BC1-CC41-A295-385505CF6133}"/>
              </a:ext>
            </a:extLst>
          </p:cNvPr>
          <p:cNvSpPr/>
          <p:nvPr/>
        </p:nvSpPr>
        <p:spPr>
          <a:xfrm>
            <a:off x="5208709" y="1113311"/>
            <a:ext cx="18710031" cy="1282915"/>
          </a:xfrm>
          <a:prstGeom prst="rect">
            <a:avLst/>
          </a:prstGeom>
        </p:spPr>
        <p:txBody>
          <a:bodyPr wrap="square">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Please</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leave</a:t>
            </a:r>
            <a:r>
              <a:rPr lang="it-IT" sz="9600" b="1" dirty="0">
                <a:solidFill>
                  <a:srgbClr val="212121"/>
                </a:solidFill>
                <a:latin typeface="Montserrat"/>
                <a:ea typeface="Montserrat"/>
                <a:cs typeface="Montserrat"/>
                <a:sym typeface="Montserrat"/>
              </a:rPr>
              <a:t> 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p>
        </p:txBody>
      </p:sp>
      <p:pic>
        <p:nvPicPr>
          <p:cNvPr id="11" name="Picture 10">
            <a:extLst>
              <a:ext uri="{FF2B5EF4-FFF2-40B4-BE49-F238E27FC236}">
                <a16:creationId xmlns:a16="http://schemas.microsoft.com/office/drawing/2014/main" id="{E34A0E2A-F393-4244-BD19-67BCF9456635}"/>
              </a:ext>
            </a:extLst>
          </p:cNvPr>
          <p:cNvPicPr>
            <a:picLocks noChangeAspect="1"/>
          </p:cNvPicPr>
          <p:nvPr/>
        </p:nvPicPr>
        <p:blipFill rotWithShape="1">
          <a:blip r:embed="rId3"/>
          <a:srcRect b="7097"/>
          <a:stretch/>
        </p:blipFill>
        <p:spPr>
          <a:xfrm>
            <a:off x="5424169" y="3535465"/>
            <a:ext cx="12303740" cy="8168855"/>
          </a:xfrm>
          <a:prstGeom prst="rect">
            <a:avLst/>
          </a:prstGeom>
        </p:spPr>
      </p:pic>
    </p:spTree>
    <p:extLst>
      <p:ext uri="{BB962C8B-B14F-4D97-AF65-F5344CB8AC3E}">
        <p14:creationId xmlns:p14="http://schemas.microsoft.com/office/powerpoint/2010/main" val="423443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08D50D-B761-064F-B5BE-B93E7F44A8BD}"/>
              </a:ext>
            </a:extLst>
          </p:cNvPr>
          <p:cNvPicPr>
            <a:picLocks noChangeAspect="1"/>
          </p:cNvPicPr>
          <p:nvPr/>
        </p:nvPicPr>
        <p:blipFill>
          <a:blip r:embed="rId3"/>
          <a:stretch>
            <a:fillRect/>
          </a:stretch>
        </p:blipFill>
        <p:spPr>
          <a:xfrm>
            <a:off x="1692030" y="4101611"/>
            <a:ext cx="9001369" cy="6335141"/>
          </a:xfrm>
          <a:prstGeom prst="rect">
            <a:avLst/>
          </a:prstGeom>
        </p:spPr>
      </p:pic>
      <p:sp>
        <p:nvSpPr>
          <p:cNvPr id="7" name="Rectangle 6">
            <a:extLst>
              <a:ext uri="{FF2B5EF4-FFF2-40B4-BE49-F238E27FC236}">
                <a16:creationId xmlns:a16="http://schemas.microsoft.com/office/drawing/2014/main" id="{55F83E78-29A8-D842-9117-9FF353B4D09E}"/>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Helpful</a:t>
            </a:r>
            <a:r>
              <a:rPr lang="it-IT" sz="9600" b="1" dirty="0">
                <a:solidFill>
                  <a:srgbClr val="212121"/>
                </a:solidFill>
                <a:latin typeface="Montserrat"/>
                <a:ea typeface="Montserrat"/>
                <a:cs typeface="Montserrat"/>
                <a:sym typeface="Montserrat"/>
              </a:rPr>
              <a:t> ratio</a:t>
            </a:r>
          </a:p>
        </p:txBody>
      </p:sp>
      <p:pic>
        <p:nvPicPr>
          <p:cNvPr id="8" name="Picture 7">
            <a:extLst>
              <a:ext uri="{FF2B5EF4-FFF2-40B4-BE49-F238E27FC236}">
                <a16:creationId xmlns:a16="http://schemas.microsoft.com/office/drawing/2014/main" id="{D61F47E4-065B-C34E-9F01-670CF74D33D0}"/>
              </a:ext>
            </a:extLst>
          </p:cNvPr>
          <p:cNvPicPr>
            <a:picLocks noChangeAspect="1"/>
          </p:cNvPicPr>
          <p:nvPr/>
        </p:nvPicPr>
        <p:blipFill>
          <a:blip r:embed="rId4"/>
          <a:stretch>
            <a:fillRect/>
          </a:stretch>
        </p:blipFill>
        <p:spPr>
          <a:xfrm>
            <a:off x="11090518" y="3236930"/>
            <a:ext cx="12734681" cy="8442796"/>
          </a:xfrm>
          <a:prstGeom prst="rect">
            <a:avLst/>
          </a:prstGeom>
        </p:spPr>
      </p:pic>
    </p:spTree>
    <p:extLst>
      <p:ext uri="{BB962C8B-B14F-4D97-AF65-F5344CB8AC3E}">
        <p14:creationId xmlns:p14="http://schemas.microsoft.com/office/powerpoint/2010/main" val="3490368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EAD447-76C7-D843-8A3C-881973C01D72}"/>
              </a:ext>
            </a:extLst>
          </p:cNvPr>
          <p:cNvPicPr>
            <a:picLocks noChangeAspect="1"/>
          </p:cNvPicPr>
          <p:nvPr/>
        </p:nvPicPr>
        <p:blipFill>
          <a:blip r:embed="rId3"/>
          <a:stretch>
            <a:fillRect/>
          </a:stretch>
        </p:blipFill>
        <p:spPr>
          <a:xfrm>
            <a:off x="10674454" y="3708341"/>
            <a:ext cx="7557140" cy="5359400"/>
          </a:xfrm>
          <a:prstGeom prst="rect">
            <a:avLst/>
          </a:prstGeom>
        </p:spPr>
      </p:pic>
      <p:sp>
        <p:nvSpPr>
          <p:cNvPr id="5" name="Rectangle 4">
            <a:extLst>
              <a:ext uri="{FF2B5EF4-FFF2-40B4-BE49-F238E27FC236}">
                <a16:creationId xmlns:a16="http://schemas.microsoft.com/office/drawing/2014/main" id="{AFA6E8CA-67CD-E648-BEA6-21ED4F691BC3}"/>
              </a:ext>
            </a:extLst>
          </p:cNvPr>
          <p:cNvSpPr/>
          <p:nvPr/>
        </p:nvSpPr>
        <p:spPr>
          <a:xfrm>
            <a:off x="1981200" y="1155427"/>
            <a:ext cx="16891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length</a:t>
            </a:r>
            <a:endParaRPr lang="it-IT" sz="9600" b="1" dirty="0">
              <a:solidFill>
                <a:srgbClr val="212121"/>
              </a:solidFill>
              <a:latin typeface="Montserrat"/>
              <a:ea typeface="Montserrat"/>
              <a:cs typeface="Montserrat"/>
              <a:sym typeface="Montserrat"/>
            </a:endParaRPr>
          </a:p>
        </p:txBody>
      </p:sp>
      <p:pic>
        <p:nvPicPr>
          <p:cNvPr id="6" name="Picture 5">
            <a:extLst>
              <a:ext uri="{FF2B5EF4-FFF2-40B4-BE49-F238E27FC236}">
                <a16:creationId xmlns:a16="http://schemas.microsoft.com/office/drawing/2014/main" id="{9CAF166E-F7D6-4448-953E-897B850D2F43}"/>
              </a:ext>
            </a:extLst>
          </p:cNvPr>
          <p:cNvPicPr>
            <a:picLocks noChangeAspect="1"/>
          </p:cNvPicPr>
          <p:nvPr/>
        </p:nvPicPr>
        <p:blipFill>
          <a:blip r:embed="rId4"/>
          <a:stretch>
            <a:fillRect/>
          </a:stretch>
        </p:blipFill>
        <p:spPr>
          <a:xfrm>
            <a:off x="4947394" y="5010318"/>
            <a:ext cx="3473683" cy="3111046"/>
          </a:xfrm>
          <a:prstGeom prst="rect">
            <a:avLst/>
          </a:prstGeom>
        </p:spPr>
      </p:pic>
      <p:pic>
        <p:nvPicPr>
          <p:cNvPr id="10" name="Picture 9">
            <a:extLst>
              <a:ext uri="{FF2B5EF4-FFF2-40B4-BE49-F238E27FC236}">
                <a16:creationId xmlns:a16="http://schemas.microsoft.com/office/drawing/2014/main" id="{6D25370D-9ADA-254D-A3BB-F13133DA9BC3}"/>
              </a:ext>
            </a:extLst>
          </p:cNvPr>
          <p:cNvPicPr>
            <a:picLocks noChangeAspect="1"/>
          </p:cNvPicPr>
          <p:nvPr/>
        </p:nvPicPr>
        <p:blipFill>
          <a:blip r:embed="rId5"/>
          <a:stretch>
            <a:fillRect/>
          </a:stretch>
        </p:blipFill>
        <p:spPr>
          <a:xfrm>
            <a:off x="4185394" y="9366452"/>
            <a:ext cx="14415477" cy="3086391"/>
          </a:xfrm>
          <a:prstGeom prst="rect">
            <a:avLst/>
          </a:prstGeom>
        </p:spPr>
      </p:pic>
    </p:spTree>
    <p:extLst>
      <p:ext uri="{BB962C8B-B14F-4D97-AF65-F5344CB8AC3E}">
        <p14:creationId xmlns:p14="http://schemas.microsoft.com/office/powerpoint/2010/main" val="362638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FA6E8CA-67CD-E648-BEA6-21ED4F691BC3}"/>
              </a:ext>
            </a:extLst>
          </p:cNvPr>
          <p:cNvSpPr/>
          <p:nvPr/>
        </p:nvSpPr>
        <p:spPr>
          <a:xfrm>
            <a:off x="1981200" y="1155427"/>
            <a:ext cx="168910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length</a:t>
            </a:r>
            <a:endParaRPr lang="it-IT" sz="9600" b="1"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60AF7610-2F17-514E-AB9D-A991067E3AC1}"/>
              </a:ext>
            </a:extLst>
          </p:cNvPr>
          <p:cNvPicPr>
            <a:picLocks noChangeAspect="1"/>
          </p:cNvPicPr>
          <p:nvPr/>
        </p:nvPicPr>
        <p:blipFill>
          <a:blip r:embed="rId3"/>
          <a:stretch>
            <a:fillRect/>
          </a:stretch>
        </p:blipFill>
        <p:spPr>
          <a:xfrm>
            <a:off x="10845162" y="3238285"/>
            <a:ext cx="12814938" cy="8357568"/>
          </a:xfrm>
          <a:prstGeom prst="rect">
            <a:avLst/>
          </a:prstGeom>
        </p:spPr>
      </p:pic>
      <p:pic>
        <p:nvPicPr>
          <p:cNvPr id="2" name="Picture 1">
            <a:extLst>
              <a:ext uri="{FF2B5EF4-FFF2-40B4-BE49-F238E27FC236}">
                <a16:creationId xmlns:a16="http://schemas.microsoft.com/office/drawing/2014/main" id="{767BF415-A011-C444-8D48-56CD21A3F688}"/>
              </a:ext>
            </a:extLst>
          </p:cNvPr>
          <p:cNvPicPr>
            <a:picLocks noChangeAspect="1"/>
          </p:cNvPicPr>
          <p:nvPr/>
        </p:nvPicPr>
        <p:blipFill>
          <a:blip r:embed="rId4"/>
          <a:stretch>
            <a:fillRect/>
          </a:stretch>
        </p:blipFill>
        <p:spPr>
          <a:xfrm>
            <a:off x="1416050" y="5092485"/>
            <a:ext cx="8839380" cy="4889715"/>
          </a:xfrm>
          <a:prstGeom prst="rect">
            <a:avLst/>
          </a:prstGeom>
        </p:spPr>
      </p:pic>
      <p:sp>
        <p:nvSpPr>
          <p:cNvPr id="3" name="Rectangle 2">
            <a:extLst>
              <a:ext uri="{FF2B5EF4-FFF2-40B4-BE49-F238E27FC236}">
                <a16:creationId xmlns:a16="http://schemas.microsoft.com/office/drawing/2014/main" id="{4BBF6B2E-558D-C84E-A114-6218D91C1327}"/>
              </a:ext>
            </a:extLst>
          </p:cNvPr>
          <p:cNvSpPr/>
          <p:nvPr/>
        </p:nvSpPr>
        <p:spPr>
          <a:xfrm>
            <a:off x="4089037" y="4387632"/>
            <a:ext cx="4450257" cy="461665"/>
          </a:xfrm>
          <a:prstGeom prst="rect">
            <a:avLst/>
          </a:prstGeom>
        </p:spPr>
        <p:txBody>
          <a:bodyPr wrap="none">
            <a:spAutoFit/>
          </a:bodyPr>
          <a:lstStyle/>
          <a:p>
            <a:r>
              <a:rPr lang="en-GB" sz="2400" dirty="0"/>
              <a:t>Review length helpfulness ratio</a:t>
            </a:r>
            <a:endParaRPr lang="en-US" sz="2400" dirty="0"/>
          </a:p>
        </p:txBody>
      </p:sp>
      <p:sp>
        <p:nvSpPr>
          <p:cNvPr id="8" name="Rectangle 7">
            <a:extLst>
              <a:ext uri="{FF2B5EF4-FFF2-40B4-BE49-F238E27FC236}">
                <a16:creationId xmlns:a16="http://schemas.microsoft.com/office/drawing/2014/main" id="{5D226780-7209-954C-9626-806239606B72}"/>
              </a:ext>
            </a:extLst>
          </p:cNvPr>
          <p:cNvSpPr/>
          <p:nvPr/>
        </p:nvSpPr>
        <p:spPr>
          <a:xfrm rot="16200000">
            <a:off x="866059" y="7146380"/>
            <a:ext cx="1099981" cy="523220"/>
          </a:xfrm>
          <a:prstGeom prst="rect">
            <a:avLst/>
          </a:prstGeom>
        </p:spPr>
        <p:txBody>
          <a:bodyPr wrap="none">
            <a:spAutoFit/>
          </a:bodyPr>
          <a:lstStyle/>
          <a:p>
            <a:r>
              <a:rPr lang="en-GB" dirty="0"/>
              <a:t>Word count</a:t>
            </a:r>
          </a:p>
          <a:p>
            <a:endParaRPr lang="en-US" dirty="0"/>
          </a:p>
        </p:txBody>
      </p:sp>
    </p:spTree>
    <p:extLst>
      <p:ext uri="{BB962C8B-B14F-4D97-AF65-F5344CB8AC3E}">
        <p14:creationId xmlns:p14="http://schemas.microsoft.com/office/powerpoint/2010/main" val="491931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CCCC08-FF7E-8A41-A289-4FDF64954C61}"/>
              </a:ext>
            </a:extLst>
          </p:cNvPr>
          <p:cNvSpPr/>
          <p:nvPr/>
        </p:nvSpPr>
        <p:spPr>
          <a:xfrm>
            <a:off x="1981200" y="1155427"/>
            <a:ext cx="1932940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Reviewer</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behaviour</a:t>
            </a:r>
            <a:endParaRPr lang="it-IT" sz="9600" b="1" dirty="0">
              <a:solidFill>
                <a:srgbClr val="21212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C43B1572-E997-F64D-B1B4-91D63AF631B1}"/>
              </a:ext>
            </a:extLst>
          </p:cNvPr>
          <p:cNvPicPr>
            <a:picLocks noChangeAspect="1"/>
          </p:cNvPicPr>
          <p:nvPr/>
        </p:nvPicPr>
        <p:blipFill>
          <a:blip r:embed="rId3"/>
          <a:stretch>
            <a:fillRect/>
          </a:stretch>
        </p:blipFill>
        <p:spPr>
          <a:xfrm>
            <a:off x="1981200" y="5143226"/>
            <a:ext cx="3736144" cy="4483373"/>
          </a:xfrm>
          <a:prstGeom prst="rect">
            <a:avLst/>
          </a:prstGeom>
        </p:spPr>
      </p:pic>
      <p:pic>
        <p:nvPicPr>
          <p:cNvPr id="6" name="Picture 5">
            <a:extLst>
              <a:ext uri="{FF2B5EF4-FFF2-40B4-BE49-F238E27FC236}">
                <a16:creationId xmlns:a16="http://schemas.microsoft.com/office/drawing/2014/main" id="{63CF497D-D456-CB4E-BA6E-9428531A2BA6}"/>
              </a:ext>
            </a:extLst>
          </p:cNvPr>
          <p:cNvPicPr>
            <a:picLocks noChangeAspect="1"/>
          </p:cNvPicPr>
          <p:nvPr/>
        </p:nvPicPr>
        <p:blipFill>
          <a:blip r:embed="rId4"/>
          <a:stretch>
            <a:fillRect/>
          </a:stretch>
        </p:blipFill>
        <p:spPr>
          <a:xfrm>
            <a:off x="7080249" y="4009887"/>
            <a:ext cx="16369387" cy="6750050"/>
          </a:xfrm>
          <a:prstGeom prst="rect">
            <a:avLst/>
          </a:prstGeom>
        </p:spPr>
      </p:pic>
    </p:spTree>
    <p:extLst>
      <p:ext uri="{BB962C8B-B14F-4D97-AF65-F5344CB8AC3E}">
        <p14:creationId xmlns:p14="http://schemas.microsoft.com/office/powerpoint/2010/main" val="3453708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F76046D-2521-2249-97F5-470E0729008C}"/>
              </a:ext>
            </a:extLst>
          </p:cNvPr>
          <p:cNvSpPr/>
          <p:nvPr/>
        </p:nvSpPr>
        <p:spPr>
          <a:xfrm>
            <a:off x="1981200" y="1155427"/>
            <a:ext cx="17279870" cy="1282915"/>
          </a:xfrm>
          <a:prstGeom prst="rect">
            <a:avLst/>
          </a:prstGeom>
        </p:spPr>
        <p:txBody>
          <a:bodyPr wrap="square">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a:t>
            </a:r>
            <a:r>
              <a:rPr lang="it-IT" sz="9600" b="1" dirty="0" err="1">
                <a:solidFill>
                  <a:srgbClr val="212121"/>
                </a:solidFill>
                <a:latin typeface="Montserrat"/>
                <a:ea typeface="Montserrat"/>
                <a:cs typeface="Montserrat"/>
                <a:sym typeface="Montserrat"/>
              </a:rPr>
              <a:t>Verified</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purchases</a:t>
            </a:r>
            <a:endParaRPr lang="it-IT" sz="9600" b="1" dirty="0">
              <a:solidFill>
                <a:srgbClr val="212121"/>
              </a:solidFill>
              <a:latin typeface="Montserrat"/>
              <a:ea typeface="Montserrat"/>
              <a:cs typeface="Montserrat"/>
              <a:sym typeface="Montserrat"/>
            </a:endParaRPr>
          </a:p>
        </p:txBody>
      </p:sp>
      <p:pic>
        <p:nvPicPr>
          <p:cNvPr id="7" name="Picture 6">
            <a:extLst>
              <a:ext uri="{FF2B5EF4-FFF2-40B4-BE49-F238E27FC236}">
                <a16:creationId xmlns:a16="http://schemas.microsoft.com/office/drawing/2014/main" id="{4812DBE7-E223-5A4B-83B1-1F1E982ECCEB}"/>
              </a:ext>
            </a:extLst>
          </p:cNvPr>
          <p:cNvPicPr>
            <a:picLocks noChangeAspect="1"/>
          </p:cNvPicPr>
          <p:nvPr/>
        </p:nvPicPr>
        <p:blipFill>
          <a:blip r:embed="rId3"/>
          <a:stretch>
            <a:fillRect/>
          </a:stretch>
        </p:blipFill>
        <p:spPr>
          <a:xfrm>
            <a:off x="6400800" y="4368800"/>
            <a:ext cx="9710670" cy="6629400"/>
          </a:xfrm>
          <a:prstGeom prst="rect">
            <a:avLst/>
          </a:prstGeom>
        </p:spPr>
      </p:pic>
    </p:spTree>
    <p:extLst>
      <p:ext uri="{BB962C8B-B14F-4D97-AF65-F5344CB8AC3E}">
        <p14:creationId xmlns:p14="http://schemas.microsoft.com/office/powerpoint/2010/main" val="1888577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031166C-BE43-634D-8C23-1C6F0976C046}"/>
              </a:ext>
            </a:extLst>
          </p:cNvPr>
          <p:cNvPicPr>
            <a:picLocks noChangeAspect="1"/>
          </p:cNvPicPr>
          <p:nvPr/>
        </p:nvPicPr>
        <p:blipFill>
          <a:blip r:embed="rId3"/>
          <a:stretch>
            <a:fillRect/>
          </a:stretch>
        </p:blipFill>
        <p:spPr>
          <a:xfrm>
            <a:off x="5867522" y="4277946"/>
            <a:ext cx="2552700" cy="6756400"/>
          </a:xfrm>
          <a:prstGeom prst="rect">
            <a:avLst/>
          </a:prstGeom>
        </p:spPr>
      </p:pic>
      <p:pic>
        <p:nvPicPr>
          <p:cNvPr id="9" name="Picture 8">
            <a:extLst>
              <a:ext uri="{FF2B5EF4-FFF2-40B4-BE49-F238E27FC236}">
                <a16:creationId xmlns:a16="http://schemas.microsoft.com/office/drawing/2014/main" id="{167F1BF0-75D9-0C4F-9841-9F0F1A339D15}"/>
              </a:ext>
            </a:extLst>
          </p:cNvPr>
          <p:cNvPicPr>
            <a:picLocks noChangeAspect="1"/>
          </p:cNvPicPr>
          <p:nvPr/>
        </p:nvPicPr>
        <p:blipFill>
          <a:blip r:embed="rId4"/>
          <a:stretch>
            <a:fillRect/>
          </a:stretch>
        </p:blipFill>
        <p:spPr>
          <a:xfrm>
            <a:off x="2016369" y="4208096"/>
            <a:ext cx="2590800" cy="6896100"/>
          </a:xfrm>
          <a:prstGeom prst="rect">
            <a:avLst/>
          </a:prstGeom>
        </p:spPr>
      </p:pic>
      <p:sp>
        <p:nvSpPr>
          <p:cNvPr id="10" name="Rectangle 9">
            <a:extLst>
              <a:ext uri="{FF2B5EF4-FFF2-40B4-BE49-F238E27FC236}">
                <a16:creationId xmlns:a16="http://schemas.microsoft.com/office/drawing/2014/main" id="{87F80E86-CF04-BC47-AADB-88B237D31F99}"/>
              </a:ext>
            </a:extLst>
          </p:cNvPr>
          <p:cNvSpPr/>
          <p:nvPr/>
        </p:nvSpPr>
        <p:spPr>
          <a:xfrm>
            <a:off x="1981200" y="1155427"/>
            <a:ext cx="12192000" cy="1282915"/>
          </a:xfrm>
          <a:prstGeom prst="rect">
            <a:avLst/>
          </a:prstGeom>
        </p:spPr>
        <p:txBody>
          <a:bodyPr>
            <a:spAutoFit/>
          </a:bodyPr>
          <a:lstStyle/>
          <a:p>
            <a:pPr lvl="0">
              <a:lnSpc>
                <a:spcPct val="80000"/>
              </a:lnSpc>
              <a:buClr>
                <a:srgbClr val="212121"/>
              </a:buClr>
              <a:buSzPts val="2800"/>
            </a:pPr>
            <a:r>
              <a:rPr lang="it-IT" sz="9600" b="1" dirty="0">
                <a:solidFill>
                  <a:srgbClr val="212121"/>
                </a:solidFill>
                <a:latin typeface="Montserrat"/>
                <a:ea typeface="Montserrat"/>
                <a:cs typeface="Montserrat"/>
                <a:sym typeface="Montserrat"/>
              </a:rPr>
              <a:t>EDA: text </a:t>
            </a:r>
            <a:r>
              <a:rPr lang="it-IT" sz="9600" b="1" dirty="0" err="1">
                <a:solidFill>
                  <a:srgbClr val="212121"/>
                </a:solidFill>
                <a:latin typeface="Montserrat"/>
                <a:ea typeface="Montserrat"/>
                <a:cs typeface="Montserrat"/>
                <a:sym typeface="Montserrat"/>
              </a:rPr>
              <a:t>features</a:t>
            </a:r>
            <a:endParaRPr lang="it-IT" sz="9600" b="1" dirty="0">
              <a:solidFill>
                <a:srgbClr val="212121"/>
              </a:solidFill>
              <a:latin typeface="Montserrat"/>
              <a:ea typeface="Montserrat"/>
              <a:cs typeface="Montserrat"/>
              <a:sym typeface="Montserrat"/>
            </a:endParaRPr>
          </a:p>
        </p:txBody>
      </p:sp>
      <p:pic>
        <p:nvPicPr>
          <p:cNvPr id="11" name="Picture 10">
            <a:extLst>
              <a:ext uri="{FF2B5EF4-FFF2-40B4-BE49-F238E27FC236}">
                <a16:creationId xmlns:a16="http://schemas.microsoft.com/office/drawing/2014/main" id="{AD6498C7-E082-0B4E-A4A5-DA608555605A}"/>
              </a:ext>
            </a:extLst>
          </p:cNvPr>
          <p:cNvPicPr>
            <a:picLocks noChangeAspect="1"/>
          </p:cNvPicPr>
          <p:nvPr/>
        </p:nvPicPr>
        <p:blipFill>
          <a:blip r:embed="rId5"/>
          <a:stretch>
            <a:fillRect/>
          </a:stretch>
        </p:blipFill>
        <p:spPr>
          <a:xfrm>
            <a:off x="9417050" y="3914042"/>
            <a:ext cx="13982700" cy="7086600"/>
          </a:xfrm>
          <a:prstGeom prst="rect">
            <a:avLst/>
          </a:prstGeom>
        </p:spPr>
      </p:pic>
      <p:sp>
        <p:nvSpPr>
          <p:cNvPr id="12" name="TextBox 11">
            <a:extLst>
              <a:ext uri="{FF2B5EF4-FFF2-40B4-BE49-F238E27FC236}">
                <a16:creationId xmlns:a16="http://schemas.microsoft.com/office/drawing/2014/main" id="{BD47FFC7-C77E-D144-8368-74AA67E6DB8C}"/>
              </a:ext>
            </a:extLst>
          </p:cNvPr>
          <p:cNvSpPr txBox="1"/>
          <p:nvPr/>
        </p:nvSpPr>
        <p:spPr>
          <a:xfrm>
            <a:off x="2509946" y="3606265"/>
            <a:ext cx="1527982" cy="307777"/>
          </a:xfrm>
          <a:prstGeom prst="rect">
            <a:avLst/>
          </a:prstGeom>
          <a:noFill/>
        </p:spPr>
        <p:txBody>
          <a:bodyPr wrap="none" rtlCol="0">
            <a:spAutoFit/>
          </a:bodyPr>
          <a:lstStyle/>
          <a:p>
            <a:r>
              <a:rPr lang="en-GB" dirty="0"/>
              <a:t>One star reviews</a:t>
            </a:r>
            <a:endParaRPr lang="en-US" dirty="0"/>
          </a:p>
        </p:txBody>
      </p:sp>
      <p:sp>
        <p:nvSpPr>
          <p:cNvPr id="13" name="Rectangle 12">
            <a:extLst>
              <a:ext uri="{FF2B5EF4-FFF2-40B4-BE49-F238E27FC236}">
                <a16:creationId xmlns:a16="http://schemas.microsoft.com/office/drawing/2014/main" id="{BA65864C-3260-C441-BC04-0385CED73C25}"/>
              </a:ext>
            </a:extLst>
          </p:cNvPr>
          <p:cNvSpPr/>
          <p:nvPr/>
        </p:nvSpPr>
        <p:spPr>
          <a:xfrm>
            <a:off x="6742960" y="3606264"/>
            <a:ext cx="1527982" cy="307777"/>
          </a:xfrm>
          <a:prstGeom prst="rect">
            <a:avLst/>
          </a:prstGeom>
        </p:spPr>
        <p:txBody>
          <a:bodyPr wrap="none">
            <a:spAutoFit/>
          </a:bodyPr>
          <a:lstStyle/>
          <a:p>
            <a:r>
              <a:rPr lang="en-GB" dirty="0"/>
              <a:t>Five star reviews</a:t>
            </a:r>
          </a:p>
        </p:txBody>
      </p:sp>
    </p:spTree>
    <p:extLst>
      <p:ext uri="{BB962C8B-B14F-4D97-AF65-F5344CB8AC3E}">
        <p14:creationId xmlns:p14="http://schemas.microsoft.com/office/powerpoint/2010/main" val="1166838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E1DD9-7447-7543-82DA-CC1DF2CDAE4C}"/>
              </a:ext>
            </a:extLst>
          </p:cNvPr>
          <p:cNvPicPr>
            <a:picLocks noChangeAspect="1"/>
          </p:cNvPicPr>
          <p:nvPr/>
        </p:nvPicPr>
        <p:blipFill>
          <a:blip r:embed="rId3"/>
          <a:stretch>
            <a:fillRect/>
          </a:stretch>
        </p:blipFill>
        <p:spPr>
          <a:xfrm>
            <a:off x="730250" y="371197"/>
            <a:ext cx="12934950" cy="13344803"/>
          </a:xfrm>
          <a:prstGeom prst="rect">
            <a:avLst/>
          </a:prstGeom>
        </p:spPr>
      </p:pic>
      <p:sp>
        <p:nvSpPr>
          <p:cNvPr id="8" name="Rectangle 7">
            <a:extLst>
              <a:ext uri="{FF2B5EF4-FFF2-40B4-BE49-F238E27FC236}">
                <a16:creationId xmlns:a16="http://schemas.microsoft.com/office/drawing/2014/main" id="{E1D8B507-B1A0-5542-9DC2-35C2A14912FA}"/>
              </a:ext>
            </a:extLst>
          </p:cNvPr>
          <p:cNvSpPr/>
          <p:nvPr/>
        </p:nvSpPr>
        <p:spPr>
          <a:xfrm>
            <a:off x="4140200" y="622027"/>
            <a:ext cx="12192000" cy="1282915"/>
          </a:xfrm>
          <a:prstGeom prst="rect">
            <a:avLst/>
          </a:prstGeom>
        </p:spPr>
        <p:txBody>
          <a:bodyPr>
            <a:spAutoFit/>
          </a:bodyPr>
          <a:lstStyle/>
          <a:p>
            <a:pPr lvl="0">
              <a:lnSpc>
                <a:spcPct val="80000"/>
              </a:lnSpc>
              <a:buClr>
                <a:srgbClr val="212121"/>
              </a:buClr>
              <a:buSzPts val="2800"/>
            </a:pPr>
            <a:r>
              <a:rPr lang="it-IT" sz="9600" b="1" dirty="0" err="1">
                <a:solidFill>
                  <a:srgbClr val="212121"/>
                </a:solidFill>
                <a:latin typeface="Montserrat"/>
                <a:ea typeface="Montserrat"/>
                <a:cs typeface="Montserrat"/>
                <a:sym typeface="Montserrat"/>
              </a:rPr>
              <a:t>Heatmap</a:t>
            </a:r>
            <a:endParaRPr lang="it-IT" sz="96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2623120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p:nvPr/>
        </p:nvSpPr>
        <p:spPr>
          <a:xfrm>
            <a:off x="2032000" y="1708348"/>
            <a:ext cx="10160196" cy="2036465"/>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a:solidFill>
                  <a:srgbClr val="212121"/>
                </a:solidFill>
                <a:latin typeface="Montserrat"/>
                <a:ea typeface="Montserrat"/>
                <a:cs typeface="Montserrat"/>
                <a:sym typeface="Montserrat"/>
              </a:rPr>
              <a:t>Success Metrics</a:t>
            </a:r>
            <a:endParaRPr/>
          </a:p>
        </p:txBody>
      </p:sp>
      <p:sp>
        <p:nvSpPr>
          <p:cNvPr id="386" name="Google Shape;386;p59"/>
          <p:cNvSpPr/>
          <p:nvPr/>
        </p:nvSpPr>
        <p:spPr>
          <a:xfrm>
            <a:off x="2027136" y="5146676"/>
            <a:ext cx="10164864" cy="4824512"/>
          </a:xfrm>
          <a:prstGeom prst="rect">
            <a:avLst/>
          </a:prstGeom>
          <a:noFill/>
          <a:ln>
            <a:noFill/>
          </a:ln>
        </p:spPr>
        <p:txBody>
          <a:bodyPr spcFirstLastPara="1" wrap="square" lIns="50800" tIns="50800" rIns="50800" bIns="50800" anchor="t" anchorCtr="0">
            <a:noAutofit/>
          </a:bodyPr>
          <a:lstStyle/>
          <a:p>
            <a:pPr marL="457200" marR="0" lvl="0" indent="0" algn="l" rtl="0">
              <a:lnSpc>
                <a:spcPct val="120000"/>
              </a:lnSpc>
              <a:spcBef>
                <a:spcPts val="0"/>
              </a:spcBef>
              <a:spcAft>
                <a:spcPts val="0"/>
              </a:spcAft>
              <a:buNone/>
            </a:pPr>
            <a:endParaRPr sz="3000" dirty="0">
              <a:solidFill>
                <a:srgbClr val="5E5E5E"/>
              </a:solidFill>
              <a:latin typeface="Montserrat"/>
              <a:ea typeface="Montserrat"/>
              <a:cs typeface="Montserrat"/>
              <a:sym typeface="Montserrat"/>
            </a:endParaRPr>
          </a:p>
          <a:p>
            <a:pPr marL="457200" marR="0" lvl="0" indent="-419100" algn="l" rtl="0">
              <a:lnSpc>
                <a:spcPct val="120000"/>
              </a:lnSpc>
              <a:spcBef>
                <a:spcPts val="0"/>
              </a:spcBef>
              <a:spcAft>
                <a:spcPts val="0"/>
              </a:spcAft>
              <a:buClr>
                <a:srgbClr val="5E5E5E"/>
              </a:buClr>
              <a:buSzPts val="3000"/>
              <a:buFont typeface="Montserrat"/>
              <a:buChar char="●"/>
            </a:pPr>
            <a:r>
              <a:rPr lang="it-IT" sz="3000" dirty="0">
                <a:solidFill>
                  <a:srgbClr val="5E5E5E"/>
                </a:solidFill>
                <a:latin typeface="Montserrat"/>
                <a:ea typeface="Montserrat"/>
                <a:cs typeface="Montserrat"/>
                <a:sym typeface="Montserrat"/>
              </a:rPr>
              <a:t>Model </a:t>
            </a:r>
            <a:r>
              <a:rPr lang="it-IT" sz="3000" dirty="0" err="1">
                <a:solidFill>
                  <a:srgbClr val="5E5E5E"/>
                </a:solidFill>
                <a:latin typeface="Montserrat"/>
                <a:ea typeface="Montserrat"/>
                <a:cs typeface="Montserrat"/>
                <a:sym typeface="Montserrat"/>
              </a:rPr>
              <a:t>that</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performs</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above</a:t>
            </a:r>
            <a:r>
              <a:rPr lang="it-IT" sz="3000" dirty="0">
                <a:solidFill>
                  <a:srgbClr val="5E5E5E"/>
                </a:solidFill>
                <a:latin typeface="Montserrat"/>
                <a:ea typeface="Montserrat"/>
                <a:cs typeface="Montserrat"/>
                <a:sym typeface="Montserrat"/>
              </a:rPr>
              <a:t> the baseline </a:t>
            </a:r>
            <a:r>
              <a:rPr lang="it-IT" sz="3000" dirty="0" err="1">
                <a:solidFill>
                  <a:srgbClr val="5E5E5E"/>
                </a:solidFill>
                <a:latin typeface="Montserrat"/>
                <a:ea typeface="Montserrat"/>
                <a:cs typeface="Montserrat"/>
                <a:sym typeface="Montserrat"/>
              </a:rPr>
              <a:t>accuracy</a:t>
            </a:r>
            <a:r>
              <a:rPr lang="it-IT" sz="3000" dirty="0">
                <a:solidFill>
                  <a:srgbClr val="5E5E5E"/>
                </a:solidFill>
                <a:latin typeface="Montserrat"/>
                <a:ea typeface="Montserrat"/>
                <a:cs typeface="Montserrat"/>
                <a:sym typeface="Montserrat"/>
              </a:rPr>
              <a:t> 0.713.</a:t>
            </a:r>
          </a:p>
          <a:p>
            <a:pPr marL="457200" marR="0" lvl="0" indent="-419100" algn="l" rtl="0">
              <a:lnSpc>
                <a:spcPct val="120000"/>
              </a:lnSpc>
              <a:spcBef>
                <a:spcPts val="0"/>
              </a:spcBef>
              <a:spcAft>
                <a:spcPts val="0"/>
              </a:spcAft>
              <a:buClr>
                <a:srgbClr val="5E5E5E"/>
              </a:buClr>
              <a:buSzPts val="3000"/>
              <a:buFont typeface="Montserrat"/>
              <a:buChar char="●"/>
            </a:pPr>
            <a:r>
              <a:rPr lang="it-IT" sz="3000" dirty="0">
                <a:solidFill>
                  <a:srgbClr val="5E5E5E"/>
                </a:solidFill>
                <a:latin typeface="Montserrat"/>
                <a:ea typeface="Montserrat"/>
                <a:cs typeface="Montserrat"/>
                <a:sym typeface="Montserrat"/>
              </a:rPr>
              <a:t> F1 score, Precision, </a:t>
            </a:r>
            <a:r>
              <a:rPr lang="it-IT" sz="3000" dirty="0" err="1">
                <a:solidFill>
                  <a:srgbClr val="5E5E5E"/>
                </a:solidFill>
                <a:latin typeface="Montserrat"/>
                <a:ea typeface="Montserrat"/>
                <a:cs typeface="Montserrat"/>
                <a:sym typeface="Montserrat"/>
              </a:rPr>
              <a:t>Recall</a:t>
            </a:r>
            <a:r>
              <a:rPr lang="it-IT" sz="3000" dirty="0">
                <a:solidFill>
                  <a:srgbClr val="5E5E5E"/>
                </a:solidFill>
                <a:latin typeface="Montserrat"/>
                <a:ea typeface="Montserrat"/>
                <a:cs typeface="Montserrat"/>
                <a:sym typeface="Montserrat"/>
              </a:rPr>
              <a:t>, F1.</a:t>
            </a:r>
            <a:endParaRPr sz="3000" dirty="0">
              <a:solidFill>
                <a:srgbClr val="5E5E5E"/>
              </a:solidFill>
              <a:latin typeface="Montserrat"/>
              <a:ea typeface="Montserrat"/>
              <a:cs typeface="Montserrat"/>
              <a:sym typeface="Montserrat"/>
            </a:endParaRPr>
          </a:p>
        </p:txBody>
      </p:sp>
      <p:pic>
        <p:nvPicPr>
          <p:cNvPr id="387" name="Google Shape;387;p59"/>
          <p:cNvPicPr preferRelativeResize="0"/>
          <p:nvPr/>
        </p:nvPicPr>
        <p:blipFill rotWithShape="1">
          <a:blip r:embed="rId3">
            <a:alphaModFix/>
          </a:blip>
          <a:srcRect l="12496" r="12496"/>
          <a:stretch/>
        </p:blipFill>
        <p:spPr>
          <a:xfrm rot="-2700000">
            <a:off x="14326994" y="575595"/>
            <a:ext cx="13251464" cy="13250615"/>
          </a:xfrm>
          <a:prstGeom prst="roundRect">
            <a:avLst>
              <a:gd name="adj" fmla="val 30205"/>
            </a:avLst>
          </a:prstGeom>
          <a:noFill/>
          <a:ln>
            <a:noFill/>
          </a:ln>
        </p:spPr>
      </p:pic>
      <p:pic>
        <p:nvPicPr>
          <p:cNvPr id="2" name="Picture 1">
            <a:extLst>
              <a:ext uri="{FF2B5EF4-FFF2-40B4-BE49-F238E27FC236}">
                <a16:creationId xmlns:a16="http://schemas.microsoft.com/office/drawing/2014/main" id="{1A169939-D842-F14D-99BE-E46375BC7FAA}"/>
              </a:ext>
            </a:extLst>
          </p:cNvPr>
          <p:cNvPicPr>
            <a:picLocks noChangeAspect="1"/>
          </p:cNvPicPr>
          <p:nvPr/>
        </p:nvPicPr>
        <p:blipFill>
          <a:blip r:embed="rId4"/>
          <a:stretch>
            <a:fillRect/>
          </a:stretch>
        </p:blipFill>
        <p:spPr>
          <a:xfrm>
            <a:off x="2489022" y="7901460"/>
            <a:ext cx="3937000" cy="952500"/>
          </a:xfrm>
          <a:prstGeom prst="rect">
            <a:avLst/>
          </a:prstGeom>
        </p:spPr>
      </p:pic>
      <p:pic>
        <p:nvPicPr>
          <p:cNvPr id="3" name="Picture 2">
            <a:extLst>
              <a:ext uri="{FF2B5EF4-FFF2-40B4-BE49-F238E27FC236}">
                <a16:creationId xmlns:a16="http://schemas.microsoft.com/office/drawing/2014/main" id="{16136609-8300-2842-B627-EB64A11FB999}"/>
              </a:ext>
            </a:extLst>
          </p:cNvPr>
          <p:cNvPicPr>
            <a:picLocks noChangeAspect="1"/>
          </p:cNvPicPr>
          <p:nvPr/>
        </p:nvPicPr>
        <p:blipFill>
          <a:blip r:embed="rId5"/>
          <a:stretch>
            <a:fillRect/>
          </a:stretch>
        </p:blipFill>
        <p:spPr>
          <a:xfrm>
            <a:off x="2565648" y="9196488"/>
            <a:ext cx="2705100" cy="774700"/>
          </a:xfrm>
          <a:prstGeom prst="rect">
            <a:avLst/>
          </a:prstGeom>
        </p:spPr>
      </p:pic>
      <p:pic>
        <p:nvPicPr>
          <p:cNvPr id="4" name="Picture 3">
            <a:extLst>
              <a:ext uri="{FF2B5EF4-FFF2-40B4-BE49-F238E27FC236}">
                <a16:creationId xmlns:a16="http://schemas.microsoft.com/office/drawing/2014/main" id="{A6986524-C715-E74E-A958-5F64FD2C3B72}"/>
              </a:ext>
            </a:extLst>
          </p:cNvPr>
          <p:cNvPicPr>
            <a:picLocks noChangeAspect="1"/>
          </p:cNvPicPr>
          <p:nvPr/>
        </p:nvPicPr>
        <p:blipFill>
          <a:blip r:embed="rId6"/>
          <a:stretch>
            <a:fillRect/>
          </a:stretch>
        </p:blipFill>
        <p:spPr>
          <a:xfrm>
            <a:off x="2565648" y="10277900"/>
            <a:ext cx="2616200" cy="749300"/>
          </a:xfrm>
          <a:prstGeom prst="rect">
            <a:avLst/>
          </a:prstGeom>
        </p:spPr>
      </p:pic>
      <p:pic>
        <p:nvPicPr>
          <p:cNvPr id="5" name="Picture 4">
            <a:extLst>
              <a:ext uri="{FF2B5EF4-FFF2-40B4-BE49-F238E27FC236}">
                <a16:creationId xmlns:a16="http://schemas.microsoft.com/office/drawing/2014/main" id="{AEB04EB1-51B9-334C-88BD-E04D7D42AFDC}"/>
              </a:ext>
            </a:extLst>
          </p:cNvPr>
          <p:cNvPicPr>
            <a:picLocks noChangeAspect="1"/>
          </p:cNvPicPr>
          <p:nvPr/>
        </p:nvPicPr>
        <p:blipFill>
          <a:blip r:embed="rId7"/>
          <a:stretch>
            <a:fillRect/>
          </a:stretch>
        </p:blipFill>
        <p:spPr>
          <a:xfrm>
            <a:off x="2591048" y="11290129"/>
            <a:ext cx="3911600" cy="850900"/>
          </a:xfrm>
          <a:prstGeom prst="rect">
            <a:avLst/>
          </a:prstGeom>
        </p:spPr>
      </p:pic>
      <p:pic>
        <p:nvPicPr>
          <p:cNvPr id="8" name="Picture 7">
            <a:extLst>
              <a:ext uri="{FF2B5EF4-FFF2-40B4-BE49-F238E27FC236}">
                <a16:creationId xmlns:a16="http://schemas.microsoft.com/office/drawing/2014/main" id="{9D379624-84CD-6842-A006-0718A79B5F25}"/>
              </a:ext>
            </a:extLst>
          </p:cNvPr>
          <p:cNvPicPr>
            <a:picLocks noChangeAspect="1"/>
          </p:cNvPicPr>
          <p:nvPr/>
        </p:nvPicPr>
        <p:blipFill>
          <a:blip r:embed="rId8"/>
          <a:stretch>
            <a:fillRect/>
          </a:stretch>
        </p:blipFill>
        <p:spPr>
          <a:xfrm>
            <a:off x="8230451" y="8515093"/>
            <a:ext cx="5224291" cy="291218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single </a:t>
            </a:r>
            <a:r>
              <a:rPr lang="it-IT" sz="6000" b="1" dirty="0" err="1">
                <a:solidFill>
                  <a:srgbClr val="212121"/>
                </a:solidFill>
                <a:latin typeface="Montserrat"/>
                <a:ea typeface="Montserrat"/>
                <a:cs typeface="Montserrat"/>
                <a:sym typeface="Montserrat"/>
              </a:rPr>
              <a:t>feature</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a:t>
            </a:r>
            <a:r>
              <a:rPr lang="it-IT" sz="6000" b="1" dirty="0">
                <a:solidFill>
                  <a:srgbClr val="212121"/>
                </a:solidFill>
                <a:latin typeface="Montserrat"/>
                <a:ea typeface="Montserrat"/>
                <a:cs typeface="Montserrat"/>
                <a:sym typeface="Montserrat"/>
              </a:rPr>
              <a:t> body]</a:t>
            </a: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1873235724"/>
              </p:ext>
            </p:extLst>
          </p:nvPr>
        </p:nvGraphicFramePr>
        <p:xfrm>
          <a:off x="569382" y="2873206"/>
          <a:ext cx="23020867" cy="7780866"/>
        </p:xfrm>
        <a:graphic>
          <a:graphicData uri="http://schemas.openxmlformats.org/drawingml/2006/table">
            <a:tbl>
              <a:tblPr firstRow="1" bandRow="1">
                <a:tableStyleId>{5940675A-B579-460E-94D1-54222C63F5DA}</a:tableStyleId>
              </a:tblPr>
              <a:tblGrid>
                <a:gridCol w="2343151">
                  <a:extLst>
                    <a:ext uri="{9D8B030D-6E8A-4147-A177-3AD203B41FA5}">
                      <a16:colId xmlns:a16="http://schemas.microsoft.com/office/drawing/2014/main" val="1320121035"/>
                    </a:ext>
                  </a:extLst>
                </a:gridCol>
                <a:gridCol w="2844800">
                  <a:extLst>
                    <a:ext uri="{9D8B030D-6E8A-4147-A177-3AD203B41FA5}">
                      <a16:colId xmlns:a16="http://schemas.microsoft.com/office/drawing/2014/main" val="3229831757"/>
                    </a:ext>
                  </a:extLst>
                </a:gridCol>
                <a:gridCol w="2912534">
                  <a:extLst>
                    <a:ext uri="{9D8B030D-6E8A-4147-A177-3AD203B41FA5}">
                      <a16:colId xmlns:a16="http://schemas.microsoft.com/office/drawing/2014/main" val="3350301363"/>
                    </a:ext>
                  </a:extLst>
                </a:gridCol>
                <a:gridCol w="3048000">
                  <a:extLst>
                    <a:ext uri="{9D8B030D-6E8A-4147-A177-3AD203B41FA5}">
                      <a16:colId xmlns:a16="http://schemas.microsoft.com/office/drawing/2014/main" val="4254517489"/>
                    </a:ext>
                  </a:extLst>
                </a:gridCol>
                <a:gridCol w="3251200">
                  <a:extLst>
                    <a:ext uri="{9D8B030D-6E8A-4147-A177-3AD203B41FA5}">
                      <a16:colId xmlns:a16="http://schemas.microsoft.com/office/drawing/2014/main" val="4233232639"/>
                    </a:ext>
                  </a:extLst>
                </a:gridCol>
                <a:gridCol w="3115733">
                  <a:extLst>
                    <a:ext uri="{9D8B030D-6E8A-4147-A177-3AD203B41FA5}">
                      <a16:colId xmlns:a16="http://schemas.microsoft.com/office/drawing/2014/main" val="1059067125"/>
                    </a:ext>
                  </a:extLst>
                </a:gridCol>
                <a:gridCol w="2370667">
                  <a:extLst>
                    <a:ext uri="{9D8B030D-6E8A-4147-A177-3AD203B41FA5}">
                      <a16:colId xmlns:a16="http://schemas.microsoft.com/office/drawing/2014/main" val="3975427436"/>
                    </a:ext>
                  </a:extLst>
                </a:gridCol>
                <a:gridCol w="3134782">
                  <a:extLst>
                    <a:ext uri="{9D8B030D-6E8A-4147-A177-3AD203B41FA5}">
                      <a16:colId xmlns:a16="http://schemas.microsoft.com/office/drawing/2014/main" val="1025604559"/>
                    </a:ext>
                  </a:extLst>
                </a:gridCol>
              </a:tblGrid>
              <a:tr h="1068211">
                <a:tc>
                  <a:txBody>
                    <a:bodyPr/>
                    <a:lstStyle/>
                    <a:p>
                      <a:pPr algn="ctr"/>
                      <a:endParaRPr lang="en-US" sz="2800" dirty="0">
                        <a:solidFill>
                          <a:schemeClr val="tx2">
                            <a:lumMod val="10000"/>
                          </a:schemeClr>
                        </a:solidFill>
                      </a:endParaRPr>
                    </a:p>
                  </a:txBody>
                  <a:tcPr>
                    <a:solidFill>
                      <a:schemeClr val="tx1">
                        <a:lumMod val="40000"/>
                        <a:lumOff val="60000"/>
                      </a:schemeClr>
                    </a:solidFill>
                  </a:tcPr>
                </a:tc>
                <a:tc>
                  <a:txBody>
                    <a:bodyPr/>
                    <a:lstStyle/>
                    <a:p>
                      <a:pPr algn="ctr" fontAlgn="ctr"/>
                      <a:r>
                        <a:rPr lang="en-GB" sz="2800" b="1" dirty="0" err="1">
                          <a:effectLst/>
                        </a:rPr>
                        <a:t>Logreg</a:t>
                      </a:r>
                      <a:r>
                        <a:rPr lang="en-GB" sz="2800" b="1" dirty="0">
                          <a:effectLst/>
                        </a:rPr>
                        <a:t> CVEC</a:t>
                      </a:r>
                    </a:p>
                  </a:txBody>
                  <a:tcPr anchor="ctr">
                    <a:solidFill>
                      <a:schemeClr val="tx1">
                        <a:lumMod val="40000"/>
                        <a:lumOff val="60000"/>
                      </a:schemeClr>
                    </a:solidFill>
                  </a:tcPr>
                </a:tc>
                <a:tc>
                  <a:txBody>
                    <a:bodyPr/>
                    <a:lstStyle/>
                    <a:p>
                      <a:pPr algn="ctr" fontAlgn="ctr"/>
                      <a:r>
                        <a:rPr lang="en-GB" sz="2800" b="1" dirty="0" err="1">
                          <a:effectLst/>
                        </a:rPr>
                        <a:t>Logreg</a:t>
                      </a:r>
                      <a:r>
                        <a:rPr lang="en-GB" sz="2800" b="1" dirty="0">
                          <a:effectLst/>
                        </a:rPr>
                        <a:t> TFIDF</a:t>
                      </a:r>
                    </a:p>
                  </a:txBody>
                  <a:tcPr anchor="ctr">
                    <a:solidFill>
                      <a:schemeClr val="tx1">
                        <a:lumMod val="40000"/>
                        <a:lumOff val="60000"/>
                      </a:schemeClr>
                    </a:solidFill>
                  </a:tcPr>
                </a:tc>
                <a:tc>
                  <a:txBody>
                    <a:bodyPr/>
                    <a:lstStyle/>
                    <a:p>
                      <a:pPr algn="ctr" fontAlgn="ctr"/>
                      <a:r>
                        <a:rPr lang="en-GB" sz="2800" b="1" dirty="0">
                          <a:effectLst/>
                        </a:rPr>
                        <a:t>MN </a:t>
                      </a:r>
                      <a:r>
                        <a:rPr lang="en-GB" sz="2800" b="1" dirty="0" err="1">
                          <a:effectLst/>
                        </a:rPr>
                        <a:t>NaiveBayes</a:t>
                      </a:r>
                      <a:endParaRPr lang="en-GB" sz="2800" b="1" dirty="0">
                        <a:effectLst/>
                      </a:endParaRPr>
                    </a:p>
                  </a:txBody>
                  <a:tcPr anchor="ctr">
                    <a:solidFill>
                      <a:schemeClr val="tx1">
                        <a:lumMod val="40000"/>
                        <a:lumOff val="60000"/>
                      </a:schemeClr>
                    </a:solidFill>
                  </a:tcPr>
                </a:tc>
                <a:tc>
                  <a:txBody>
                    <a:bodyPr/>
                    <a:lstStyle/>
                    <a:p>
                      <a:pPr algn="ctr" fontAlgn="ctr"/>
                      <a:r>
                        <a:rPr lang="en-GB" sz="2800" b="1" dirty="0">
                          <a:effectLst/>
                        </a:rPr>
                        <a:t>Random Forest</a:t>
                      </a:r>
                    </a:p>
                  </a:txBody>
                  <a:tcPr anchor="ctr">
                    <a:solidFill>
                      <a:schemeClr val="tx1">
                        <a:lumMod val="40000"/>
                        <a:lumOff val="60000"/>
                      </a:schemeClr>
                    </a:solidFill>
                  </a:tcPr>
                </a:tc>
                <a:tc>
                  <a:txBody>
                    <a:bodyPr/>
                    <a:lstStyle/>
                    <a:p>
                      <a:pPr algn="ctr" fontAlgn="ctr"/>
                      <a:r>
                        <a:rPr lang="en-GB" sz="2800" b="1">
                          <a:effectLst/>
                        </a:rPr>
                        <a:t>Gradient Boost</a:t>
                      </a:r>
                    </a:p>
                  </a:txBody>
                  <a:tcPr anchor="ctr">
                    <a:solidFill>
                      <a:schemeClr val="tx1">
                        <a:lumMod val="40000"/>
                        <a:lumOff val="60000"/>
                      </a:schemeClr>
                    </a:solidFill>
                  </a:tcPr>
                </a:tc>
                <a:tc>
                  <a:txBody>
                    <a:bodyPr/>
                    <a:lstStyle/>
                    <a:p>
                      <a:pPr algn="ctr" fontAlgn="ctr"/>
                      <a:r>
                        <a:rPr lang="en-GB" sz="2800" b="1">
                          <a:effectLst/>
                        </a:rPr>
                        <a:t>KNN</a:t>
                      </a:r>
                    </a:p>
                  </a:txBody>
                  <a:tcPr anchor="ctr">
                    <a:solidFill>
                      <a:schemeClr val="tx1">
                        <a:lumMod val="40000"/>
                        <a:lumOff val="60000"/>
                      </a:schemeClr>
                    </a:solidFill>
                  </a:tcPr>
                </a:tc>
                <a:tc>
                  <a:txBody>
                    <a:bodyPr/>
                    <a:lstStyle/>
                    <a:p>
                      <a:pPr algn="ctr" fontAlgn="ctr"/>
                      <a:r>
                        <a:rPr lang="en-GB" sz="2800" b="1" dirty="0">
                          <a:effectLst/>
                        </a:rPr>
                        <a:t>SVM</a:t>
                      </a:r>
                    </a:p>
                  </a:txBody>
                  <a:tcPr anchor="ct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algn="ctr" fontAlgn="ctr"/>
                      <a:r>
                        <a:rPr lang="en-GB" sz="2800" b="1" dirty="0">
                          <a:effectLst/>
                        </a:rPr>
                        <a:t>precision</a:t>
                      </a:r>
                    </a:p>
                  </a:txBody>
                  <a:tcPr anchor="ctr"/>
                </a:tc>
                <a:tc>
                  <a:txBody>
                    <a:bodyPr/>
                    <a:lstStyle/>
                    <a:p>
                      <a:pPr algn="ctr" fontAlgn="ctr"/>
                      <a:r>
                        <a:rPr lang="en-GB" sz="2800" dirty="0">
                          <a:effectLst/>
                        </a:rPr>
                        <a:t>0.647411</a:t>
                      </a:r>
                    </a:p>
                  </a:txBody>
                  <a:tcPr anchor="ctr"/>
                </a:tc>
                <a:tc>
                  <a:txBody>
                    <a:bodyPr/>
                    <a:lstStyle/>
                    <a:p>
                      <a:pPr algn="ctr" fontAlgn="ctr"/>
                      <a:r>
                        <a:rPr lang="en-GB" sz="2800" dirty="0">
                          <a:effectLst/>
                        </a:rPr>
                        <a:t>0.652059</a:t>
                      </a:r>
                    </a:p>
                  </a:txBody>
                  <a:tcPr anchor="ctr"/>
                </a:tc>
                <a:tc>
                  <a:txBody>
                    <a:bodyPr/>
                    <a:lstStyle/>
                    <a:p>
                      <a:pPr algn="ctr" fontAlgn="ctr"/>
                      <a:r>
                        <a:rPr lang="en-GB" sz="2800" dirty="0">
                          <a:effectLst/>
                        </a:rPr>
                        <a:t>0.618355</a:t>
                      </a:r>
                    </a:p>
                  </a:txBody>
                  <a:tcPr anchor="ctr"/>
                </a:tc>
                <a:tc>
                  <a:txBody>
                    <a:bodyPr/>
                    <a:lstStyle/>
                    <a:p>
                      <a:pPr algn="ctr" fontAlgn="ctr"/>
                      <a:r>
                        <a:rPr lang="en-GB" sz="2800">
                          <a:effectLst/>
                        </a:rPr>
                        <a:t>0.588417</a:t>
                      </a:r>
                    </a:p>
                  </a:txBody>
                  <a:tcPr anchor="ctr"/>
                </a:tc>
                <a:tc>
                  <a:txBody>
                    <a:bodyPr/>
                    <a:lstStyle/>
                    <a:p>
                      <a:pPr algn="ctr" fontAlgn="ctr"/>
                      <a:r>
                        <a:rPr lang="en-GB" sz="2800">
                          <a:effectLst/>
                        </a:rPr>
                        <a:t>0.548345</a:t>
                      </a:r>
                    </a:p>
                  </a:txBody>
                  <a:tcPr anchor="ctr"/>
                </a:tc>
                <a:tc>
                  <a:txBody>
                    <a:bodyPr/>
                    <a:lstStyle/>
                    <a:p>
                      <a:pPr algn="ctr" fontAlgn="ctr"/>
                      <a:r>
                        <a:rPr lang="en-GB" sz="2800">
                          <a:effectLst/>
                        </a:rPr>
                        <a:t>0.587785</a:t>
                      </a:r>
                    </a:p>
                  </a:txBody>
                  <a:tcPr anchor="ctr"/>
                </a:tc>
                <a:tc>
                  <a:txBody>
                    <a:bodyPr/>
                    <a:lstStyle/>
                    <a:p>
                      <a:pPr algn="ctr" fontAlgn="ctr"/>
                      <a:r>
                        <a:rPr lang="en-GB" sz="2800" dirty="0">
                          <a:effectLst/>
                        </a:rPr>
                        <a:t>0.687722</a:t>
                      </a:r>
                    </a:p>
                  </a:txBody>
                  <a:tcPr anchor="ctr">
                    <a:solidFill>
                      <a:srgbClr val="92D050"/>
                    </a:solidFill>
                  </a:tcPr>
                </a:tc>
                <a:extLst>
                  <a:ext uri="{0D108BD9-81ED-4DB2-BD59-A6C34878D82A}">
                    <a16:rowId xmlns:a16="http://schemas.microsoft.com/office/drawing/2014/main" val="1876119679"/>
                  </a:ext>
                </a:extLst>
              </a:tr>
              <a:tr h="1068211">
                <a:tc>
                  <a:txBody>
                    <a:bodyPr/>
                    <a:lstStyle/>
                    <a:p>
                      <a:pPr algn="ctr" fontAlgn="ctr"/>
                      <a:r>
                        <a:rPr lang="en-GB" sz="2800" b="1" dirty="0">
                          <a:effectLst/>
                        </a:rPr>
                        <a:t>recall</a:t>
                      </a:r>
                    </a:p>
                  </a:txBody>
                  <a:tcPr anchor="ctr"/>
                </a:tc>
                <a:tc>
                  <a:txBody>
                    <a:bodyPr/>
                    <a:lstStyle/>
                    <a:p>
                      <a:pPr algn="ctr" fontAlgn="ctr"/>
                      <a:r>
                        <a:rPr lang="en-GB" sz="2800">
                          <a:effectLst/>
                        </a:rPr>
                        <a:t>0.710815</a:t>
                      </a:r>
                    </a:p>
                  </a:txBody>
                  <a:tcPr anchor="ctr"/>
                </a:tc>
                <a:tc>
                  <a:txBody>
                    <a:bodyPr/>
                    <a:lstStyle/>
                    <a:p>
                      <a:pPr algn="ctr" fontAlgn="ctr"/>
                      <a:r>
                        <a:rPr lang="en-GB" sz="2800">
                          <a:effectLst/>
                        </a:rPr>
                        <a:t>0.700627</a:t>
                      </a:r>
                    </a:p>
                  </a:txBody>
                  <a:tcPr anchor="ctr"/>
                </a:tc>
                <a:tc>
                  <a:txBody>
                    <a:bodyPr/>
                    <a:lstStyle/>
                    <a:p>
                      <a:pPr algn="ctr" fontAlgn="ctr"/>
                      <a:r>
                        <a:rPr lang="en-GB" sz="2800" dirty="0">
                          <a:effectLst/>
                        </a:rPr>
                        <a:t>0.713950</a:t>
                      </a:r>
                    </a:p>
                  </a:txBody>
                  <a:tcPr anchor="ctr">
                    <a:solidFill>
                      <a:srgbClr val="92D050"/>
                    </a:solidFill>
                  </a:tcPr>
                </a:tc>
                <a:tc>
                  <a:txBody>
                    <a:bodyPr/>
                    <a:lstStyle/>
                    <a:p>
                      <a:pPr algn="ctr" fontAlgn="ctr"/>
                      <a:r>
                        <a:rPr lang="en-GB" sz="2800">
                          <a:effectLst/>
                        </a:rPr>
                        <a:t>0.702978</a:t>
                      </a:r>
                    </a:p>
                  </a:txBody>
                  <a:tcPr anchor="ctr"/>
                </a:tc>
                <a:tc>
                  <a:txBody>
                    <a:bodyPr/>
                    <a:lstStyle/>
                    <a:p>
                      <a:pPr algn="ctr" fontAlgn="ctr"/>
                      <a:r>
                        <a:rPr lang="en-GB" sz="2800" dirty="0">
                          <a:effectLst/>
                        </a:rPr>
                        <a:t>0.713950</a:t>
                      </a:r>
                    </a:p>
                  </a:txBody>
                  <a:tcPr anchor="ctr">
                    <a:solidFill>
                      <a:srgbClr val="92D050"/>
                    </a:solidFill>
                  </a:tcPr>
                </a:tc>
                <a:tc>
                  <a:txBody>
                    <a:bodyPr/>
                    <a:lstStyle/>
                    <a:p>
                      <a:pPr algn="ctr" fontAlgn="ctr"/>
                      <a:r>
                        <a:rPr lang="en-GB" sz="2800" dirty="0">
                          <a:effectLst/>
                        </a:rPr>
                        <a:t>0.710031</a:t>
                      </a:r>
                    </a:p>
                  </a:txBody>
                  <a:tcPr anchor="ctr">
                    <a:noFill/>
                  </a:tcPr>
                </a:tc>
                <a:tc>
                  <a:txBody>
                    <a:bodyPr/>
                    <a:lstStyle/>
                    <a:p>
                      <a:pPr algn="ctr" fontAlgn="ctr"/>
                      <a:r>
                        <a:rPr lang="en-GB" sz="2800" dirty="0">
                          <a:effectLst/>
                        </a:rPr>
                        <a:t>0.651254</a:t>
                      </a:r>
                    </a:p>
                  </a:txBody>
                  <a:tcPr anchor="ctr">
                    <a:noFill/>
                  </a:tcPr>
                </a:tc>
                <a:extLst>
                  <a:ext uri="{0D108BD9-81ED-4DB2-BD59-A6C34878D82A}">
                    <a16:rowId xmlns:a16="http://schemas.microsoft.com/office/drawing/2014/main" val="2355180750"/>
                  </a:ext>
                </a:extLst>
              </a:tr>
              <a:tr h="1068211">
                <a:tc>
                  <a:txBody>
                    <a:bodyPr/>
                    <a:lstStyle/>
                    <a:p>
                      <a:pPr algn="ctr" fontAlgn="ctr"/>
                      <a:r>
                        <a:rPr lang="en-GB" sz="2800" b="1" dirty="0">
                          <a:effectLst/>
                        </a:rPr>
                        <a:t>f1-score</a:t>
                      </a:r>
                    </a:p>
                  </a:txBody>
                  <a:tcPr anchor="ctr"/>
                </a:tc>
                <a:tc>
                  <a:txBody>
                    <a:bodyPr/>
                    <a:lstStyle/>
                    <a:p>
                      <a:pPr algn="ctr" fontAlgn="ctr"/>
                      <a:r>
                        <a:rPr lang="en-GB" sz="2800" dirty="0">
                          <a:effectLst/>
                        </a:rPr>
                        <a:t>0.673710</a:t>
                      </a:r>
                    </a:p>
                  </a:txBody>
                  <a:tcPr anchor="ctr"/>
                </a:tc>
                <a:tc>
                  <a:txBody>
                    <a:bodyPr/>
                    <a:lstStyle/>
                    <a:p>
                      <a:pPr algn="ctr" fontAlgn="ctr"/>
                      <a:r>
                        <a:rPr lang="en-GB" sz="2800" dirty="0">
                          <a:effectLst/>
                        </a:rPr>
                        <a:t>0.674320</a:t>
                      </a:r>
                    </a:p>
                  </a:txBody>
                  <a:tcPr anchor="ctr">
                    <a:solidFill>
                      <a:srgbClr val="92D050"/>
                    </a:solidFill>
                  </a:tcPr>
                </a:tc>
                <a:tc>
                  <a:txBody>
                    <a:bodyPr/>
                    <a:lstStyle/>
                    <a:p>
                      <a:pPr algn="ctr" fontAlgn="ctr"/>
                      <a:r>
                        <a:rPr lang="en-GB" sz="2800">
                          <a:effectLst/>
                        </a:rPr>
                        <a:t>0.597667</a:t>
                      </a:r>
                    </a:p>
                  </a:txBody>
                  <a:tcPr anchor="ctr"/>
                </a:tc>
                <a:tc>
                  <a:txBody>
                    <a:bodyPr/>
                    <a:lstStyle/>
                    <a:p>
                      <a:pPr algn="ctr" fontAlgn="ctr"/>
                      <a:r>
                        <a:rPr lang="en-GB" sz="2800" dirty="0">
                          <a:effectLst/>
                        </a:rPr>
                        <a:t>0.615236</a:t>
                      </a:r>
                    </a:p>
                  </a:txBody>
                  <a:tcPr anchor="ctr"/>
                </a:tc>
                <a:tc>
                  <a:txBody>
                    <a:bodyPr/>
                    <a:lstStyle/>
                    <a:p>
                      <a:pPr algn="ctr" fontAlgn="ctr"/>
                      <a:r>
                        <a:rPr lang="en-GB" sz="2800">
                          <a:effectLst/>
                        </a:rPr>
                        <a:t>0.597588</a:t>
                      </a:r>
                    </a:p>
                  </a:txBody>
                  <a:tcPr anchor="ctr"/>
                </a:tc>
                <a:tc>
                  <a:txBody>
                    <a:bodyPr/>
                    <a:lstStyle/>
                    <a:p>
                      <a:pPr algn="ctr" fontAlgn="ctr"/>
                      <a:r>
                        <a:rPr lang="en-GB" sz="2800">
                          <a:effectLst/>
                        </a:rPr>
                        <a:t>0.608114</a:t>
                      </a:r>
                    </a:p>
                  </a:txBody>
                  <a:tcPr anchor="ctr"/>
                </a:tc>
                <a:tc>
                  <a:txBody>
                    <a:bodyPr/>
                    <a:lstStyle/>
                    <a:p>
                      <a:pPr algn="ctr" fontAlgn="ctr"/>
                      <a:r>
                        <a:rPr lang="en-GB" sz="2800" dirty="0">
                          <a:effectLst/>
                        </a:rPr>
                        <a:t>0.664229</a:t>
                      </a:r>
                    </a:p>
                  </a:txBody>
                  <a:tcPr anchor="ctr"/>
                </a:tc>
                <a:extLst>
                  <a:ext uri="{0D108BD9-81ED-4DB2-BD59-A6C34878D82A}">
                    <a16:rowId xmlns:a16="http://schemas.microsoft.com/office/drawing/2014/main" val="2415711815"/>
                  </a:ext>
                </a:extLst>
              </a:tr>
              <a:tr h="1068211">
                <a:tc>
                  <a:txBody>
                    <a:bodyPr/>
                    <a:lstStyle/>
                    <a:p>
                      <a:pPr algn="ctr" fontAlgn="ctr"/>
                      <a:r>
                        <a:rPr lang="en-GB" sz="2800" b="1">
                          <a:effectLst/>
                        </a:rPr>
                        <a:t>support</a:t>
                      </a:r>
                    </a:p>
                  </a:txBody>
                  <a:tcPr anchor="ctr"/>
                </a:tc>
                <a:tc>
                  <a:txBody>
                    <a:bodyPr/>
                    <a:lstStyle/>
                    <a:p>
                      <a:pPr algn="ctr" fontAlgn="ctr"/>
                      <a:r>
                        <a:rPr lang="en-GB" sz="2800">
                          <a:effectLst/>
                        </a:rPr>
                        <a:t>1276.000000</a:t>
                      </a:r>
                    </a:p>
                  </a:txBody>
                  <a:tcPr anchor="ctr"/>
                </a:tc>
                <a:tc>
                  <a:txBody>
                    <a:bodyPr/>
                    <a:lstStyle/>
                    <a:p>
                      <a:pPr algn="ctr" fontAlgn="ctr"/>
                      <a:r>
                        <a:rPr lang="en-GB" sz="2800">
                          <a:effectLst/>
                        </a:rPr>
                        <a:t>1276.000000</a:t>
                      </a:r>
                    </a:p>
                  </a:txBody>
                  <a:tcPr anchor="ctr"/>
                </a:tc>
                <a:tc>
                  <a:txBody>
                    <a:bodyPr/>
                    <a:lstStyle/>
                    <a:p>
                      <a:pPr algn="ctr" fontAlgn="ctr"/>
                      <a:r>
                        <a:rPr lang="en-GB" sz="2800" dirty="0">
                          <a:effectLst/>
                        </a:rPr>
                        <a:t>1276.000000</a:t>
                      </a:r>
                    </a:p>
                  </a:txBody>
                  <a:tcPr anchor="ctr">
                    <a:noFill/>
                  </a:tcPr>
                </a:tc>
                <a:tc>
                  <a:txBody>
                    <a:bodyPr/>
                    <a:lstStyle/>
                    <a:p>
                      <a:pPr algn="ctr" fontAlgn="ctr"/>
                      <a:r>
                        <a:rPr lang="en-GB" sz="2800">
                          <a:effectLst/>
                        </a:rPr>
                        <a:t>1276.000000</a:t>
                      </a:r>
                    </a:p>
                  </a:txBody>
                  <a:tcPr anchor="ctr"/>
                </a:tc>
                <a:tc>
                  <a:txBody>
                    <a:bodyPr/>
                    <a:lstStyle/>
                    <a:p>
                      <a:pPr algn="ctr" fontAlgn="ctr"/>
                      <a:r>
                        <a:rPr lang="en-GB" sz="2800" dirty="0">
                          <a:effectLst/>
                        </a:rPr>
                        <a:t>1276.000000</a:t>
                      </a:r>
                    </a:p>
                  </a:txBody>
                  <a:tcPr anchor="ctr"/>
                </a:tc>
                <a:tc>
                  <a:txBody>
                    <a:bodyPr/>
                    <a:lstStyle/>
                    <a:p>
                      <a:pPr algn="ctr" fontAlgn="ctr"/>
                      <a:r>
                        <a:rPr lang="en-GB" sz="2800">
                          <a:effectLst/>
                        </a:rPr>
                        <a:t>1276.000000</a:t>
                      </a:r>
                    </a:p>
                  </a:txBody>
                  <a:tcPr anchor="ctr"/>
                </a:tc>
                <a:tc>
                  <a:txBody>
                    <a:bodyPr/>
                    <a:lstStyle/>
                    <a:p>
                      <a:pPr algn="ctr" fontAlgn="ctr"/>
                      <a:r>
                        <a:rPr lang="en-GB" sz="2800" dirty="0">
                          <a:effectLst/>
                        </a:rPr>
                        <a:t>1276.000000</a:t>
                      </a:r>
                    </a:p>
                  </a:txBody>
                  <a:tcPr anchor="ctr"/>
                </a:tc>
                <a:extLst>
                  <a:ext uri="{0D108BD9-81ED-4DB2-BD59-A6C34878D82A}">
                    <a16:rowId xmlns:a16="http://schemas.microsoft.com/office/drawing/2014/main" val="1500373656"/>
                  </a:ext>
                </a:extLst>
              </a:tr>
              <a:tr h="1068211">
                <a:tc>
                  <a:txBody>
                    <a:bodyPr/>
                    <a:lstStyle/>
                    <a:p>
                      <a:pPr algn="ctr" fontAlgn="ctr"/>
                      <a:r>
                        <a:rPr lang="en-GB" sz="2800" b="1" dirty="0" err="1">
                          <a:effectLst/>
                        </a:rPr>
                        <a:t>Cross_val</a:t>
                      </a:r>
                      <a:r>
                        <a:rPr lang="en-GB" sz="2800" b="1" dirty="0">
                          <a:effectLst/>
                        </a:rPr>
                        <a:t> training score</a:t>
                      </a:r>
                    </a:p>
                  </a:txBody>
                  <a:tcPr anchor="ctr"/>
                </a:tc>
                <a:tc>
                  <a:txBody>
                    <a:bodyPr/>
                    <a:lstStyle/>
                    <a:p>
                      <a:pPr algn="ctr" fontAlgn="ctr"/>
                      <a:r>
                        <a:rPr lang="en-GB" sz="2800" dirty="0">
                          <a:effectLst/>
                        </a:rPr>
                        <a:t>0.707660</a:t>
                      </a:r>
                    </a:p>
                  </a:txBody>
                  <a:tcPr anchor="ctr"/>
                </a:tc>
                <a:tc>
                  <a:txBody>
                    <a:bodyPr/>
                    <a:lstStyle/>
                    <a:p>
                      <a:pPr algn="ctr" fontAlgn="ctr"/>
                      <a:r>
                        <a:rPr lang="en-GB" sz="2800">
                          <a:effectLst/>
                        </a:rPr>
                        <a:t>0.714046</a:t>
                      </a:r>
                    </a:p>
                  </a:txBody>
                  <a:tcPr anchor="ctr"/>
                </a:tc>
                <a:tc>
                  <a:txBody>
                    <a:bodyPr/>
                    <a:lstStyle/>
                    <a:p>
                      <a:pPr algn="ctr" fontAlgn="ctr"/>
                      <a:r>
                        <a:rPr lang="en-GB" sz="2800" dirty="0">
                          <a:effectLst/>
                        </a:rPr>
                        <a:t>0.714048</a:t>
                      </a:r>
                    </a:p>
                  </a:txBody>
                  <a:tcPr anchor="ctr">
                    <a:solidFill>
                      <a:srgbClr val="92D050"/>
                    </a:solidFill>
                  </a:tcPr>
                </a:tc>
                <a:tc>
                  <a:txBody>
                    <a:bodyPr/>
                    <a:lstStyle/>
                    <a:p>
                      <a:pPr algn="ctr" fontAlgn="ctr"/>
                      <a:r>
                        <a:rPr lang="en-GB" sz="2800">
                          <a:effectLst/>
                        </a:rPr>
                        <a:t>0.699272</a:t>
                      </a:r>
                    </a:p>
                  </a:txBody>
                  <a:tcPr anchor="ctr"/>
                </a:tc>
                <a:tc>
                  <a:txBody>
                    <a:bodyPr/>
                    <a:lstStyle/>
                    <a:p>
                      <a:pPr algn="ctr" fontAlgn="ctr"/>
                      <a:r>
                        <a:rPr lang="en-GB" sz="2800" dirty="0">
                          <a:effectLst/>
                        </a:rPr>
                        <a:t>0.713374</a:t>
                      </a:r>
                    </a:p>
                  </a:txBody>
                  <a:tcPr anchor="ctr"/>
                </a:tc>
                <a:tc>
                  <a:txBody>
                    <a:bodyPr/>
                    <a:lstStyle/>
                    <a:p>
                      <a:pPr algn="ctr" fontAlgn="ctr"/>
                      <a:r>
                        <a:rPr lang="en-GB" sz="2800" dirty="0">
                          <a:effectLst/>
                        </a:rPr>
                        <a:t>0.704303</a:t>
                      </a:r>
                    </a:p>
                  </a:txBody>
                  <a:tcPr anchor="ctr"/>
                </a:tc>
                <a:tc>
                  <a:txBody>
                    <a:bodyPr/>
                    <a:lstStyle/>
                    <a:p>
                      <a:pPr algn="ctr" fontAlgn="ctr"/>
                      <a:r>
                        <a:rPr lang="en-GB" sz="2800" dirty="0">
                          <a:effectLst/>
                        </a:rPr>
                        <a:t>0.643136</a:t>
                      </a:r>
                    </a:p>
                  </a:txBody>
                  <a:tcPr anchor="ctr"/>
                </a:tc>
                <a:extLst>
                  <a:ext uri="{0D108BD9-81ED-4DB2-BD59-A6C34878D82A}">
                    <a16:rowId xmlns:a16="http://schemas.microsoft.com/office/drawing/2014/main" val="3121112678"/>
                  </a:ext>
                </a:extLst>
              </a:tr>
              <a:tr h="1068211">
                <a:tc>
                  <a:txBody>
                    <a:bodyPr/>
                    <a:lstStyle/>
                    <a:p>
                      <a:pPr algn="ctr" fontAlgn="ctr"/>
                      <a:r>
                        <a:rPr lang="en-GB" sz="2800" b="1" dirty="0">
                          <a:effectLst/>
                        </a:rPr>
                        <a:t>test score</a:t>
                      </a:r>
                    </a:p>
                  </a:txBody>
                  <a:tcPr anchor="ctr"/>
                </a:tc>
                <a:tc>
                  <a:txBody>
                    <a:bodyPr/>
                    <a:lstStyle/>
                    <a:p>
                      <a:pPr algn="ctr" fontAlgn="ctr"/>
                      <a:r>
                        <a:rPr lang="en-GB" sz="2800" dirty="0">
                          <a:effectLst/>
                        </a:rPr>
                        <a:t>0.710815</a:t>
                      </a:r>
                    </a:p>
                  </a:txBody>
                  <a:tcPr anchor="ctr"/>
                </a:tc>
                <a:tc>
                  <a:txBody>
                    <a:bodyPr/>
                    <a:lstStyle/>
                    <a:p>
                      <a:pPr algn="ctr" fontAlgn="ctr"/>
                      <a:r>
                        <a:rPr lang="en-GB" sz="2800">
                          <a:effectLst/>
                        </a:rPr>
                        <a:t>0.700627</a:t>
                      </a:r>
                    </a:p>
                  </a:txBody>
                  <a:tcPr anchor="ctr"/>
                </a:tc>
                <a:tc>
                  <a:txBody>
                    <a:bodyPr/>
                    <a:lstStyle/>
                    <a:p>
                      <a:pPr algn="ctr" fontAlgn="ctr"/>
                      <a:r>
                        <a:rPr lang="en-GB" sz="2800" dirty="0">
                          <a:effectLst/>
                        </a:rPr>
                        <a:t>0.713950</a:t>
                      </a:r>
                    </a:p>
                  </a:txBody>
                  <a:tcPr anchor="ctr">
                    <a:solidFill>
                      <a:srgbClr val="92D050"/>
                    </a:solidFill>
                  </a:tcPr>
                </a:tc>
                <a:tc>
                  <a:txBody>
                    <a:bodyPr/>
                    <a:lstStyle/>
                    <a:p>
                      <a:pPr algn="ctr" fontAlgn="ctr"/>
                      <a:r>
                        <a:rPr lang="en-GB" sz="2800">
                          <a:effectLst/>
                        </a:rPr>
                        <a:t>0.702978</a:t>
                      </a:r>
                    </a:p>
                  </a:txBody>
                  <a:tcPr anchor="ctr"/>
                </a:tc>
                <a:tc>
                  <a:txBody>
                    <a:bodyPr/>
                    <a:lstStyle/>
                    <a:p>
                      <a:pPr algn="ctr" fontAlgn="ctr"/>
                      <a:r>
                        <a:rPr lang="en-GB" sz="2800" dirty="0">
                          <a:effectLst/>
                        </a:rPr>
                        <a:t>0.713950</a:t>
                      </a:r>
                    </a:p>
                  </a:txBody>
                  <a:tcPr anchor="ctr">
                    <a:solidFill>
                      <a:srgbClr val="92D050"/>
                    </a:solidFill>
                  </a:tcPr>
                </a:tc>
                <a:tc>
                  <a:txBody>
                    <a:bodyPr/>
                    <a:lstStyle/>
                    <a:p>
                      <a:pPr algn="ctr" fontAlgn="ctr"/>
                      <a:r>
                        <a:rPr lang="en-GB" sz="2800" dirty="0">
                          <a:effectLst/>
                        </a:rPr>
                        <a:t>0.710031</a:t>
                      </a:r>
                    </a:p>
                  </a:txBody>
                  <a:tcPr anchor="ctr"/>
                </a:tc>
                <a:tc>
                  <a:txBody>
                    <a:bodyPr/>
                    <a:lstStyle/>
                    <a:p>
                      <a:pPr algn="ctr" fontAlgn="ctr"/>
                      <a:r>
                        <a:rPr lang="en-GB" sz="2800" dirty="0">
                          <a:effectLst/>
                        </a:rPr>
                        <a:t>0.651254</a:t>
                      </a:r>
                    </a:p>
                  </a:txBody>
                  <a:tcPr anchor="ct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8918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F1 vs </a:t>
            </a:r>
            <a:r>
              <a:rPr lang="it-IT" sz="6000" b="1" dirty="0" err="1">
                <a:solidFill>
                  <a:srgbClr val="212121"/>
                </a:solidFill>
                <a:latin typeface="Montserrat"/>
                <a:ea typeface="Montserrat"/>
                <a:cs typeface="Montserrat"/>
                <a:sym typeface="Montserrat"/>
              </a:rPr>
              <a:t>accuracy</a:t>
            </a:r>
            <a:endParaRPr lang="it-IT" sz="6000" b="1" dirty="0">
              <a:solidFill>
                <a:srgbClr val="212121"/>
              </a:solidFill>
              <a:latin typeface="Montserrat"/>
              <a:ea typeface="Montserrat"/>
              <a:cs typeface="Montserrat"/>
              <a:sym typeface="Montserrat"/>
            </a:endParaRP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84BEA43-E787-5843-9868-6DD636CF6A19}"/>
              </a:ext>
            </a:extLst>
          </p:cNvPr>
          <p:cNvPicPr>
            <a:picLocks noChangeAspect="1"/>
          </p:cNvPicPr>
          <p:nvPr/>
        </p:nvPicPr>
        <p:blipFill>
          <a:blip r:embed="rId3"/>
          <a:stretch>
            <a:fillRect/>
          </a:stretch>
        </p:blipFill>
        <p:spPr>
          <a:xfrm>
            <a:off x="10974917" y="2998207"/>
            <a:ext cx="11817350" cy="9371593"/>
          </a:xfrm>
          <a:prstGeom prst="rect">
            <a:avLst/>
          </a:prstGeom>
        </p:spPr>
      </p:pic>
      <p:sp>
        <p:nvSpPr>
          <p:cNvPr id="5" name="TextBox 4">
            <a:extLst>
              <a:ext uri="{FF2B5EF4-FFF2-40B4-BE49-F238E27FC236}">
                <a16:creationId xmlns:a16="http://schemas.microsoft.com/office/drawing/2014/main" id="{8409C2D8-3072-FE42-9E49-7419CB81E91A}"/>
              </a:ext>
            </a:extLst>
          </p:cNvPr>
          <p:cNvSpPr txBox="1"/>
          <p:nvPr/>
        </p:nvSpPr>
        <p:spPr>
          <a:xfrm>
            <a:off x="1212850" y="3386667"/>
            <a:ext cx="8540750" cy="5693866"/>
          </a:xfrm>
          <a:prstGeom prst="rect">
            <a:avLst/>
          </a:prstGeom>
          <a:noFill/>
        </p:spPr>
        <p:txBody>
          <a:bodyPr wrap="square" rtlCol="0">
            <a:spAutoFit/>
          </a:bodyPr>
          <a:lstStyle/>
          <a:p>
            <a:r>
              <a:rPr lang="en-US" sz="2800" dirty="0"/>
              <a:t>Although the multinomial Naïve Bayes Classifier </a:t>
            </a:r>
          </a:p>
          <a:p>
            <a:r>
              <a:rPr lang="en-US" sz="2800" dirty="0"/>
              <a:t>had the highest cross validation and test accuracy scores. You can see that it predicted 5* nearly every time. This is a problem in imbalanced datasets.</a:t>
            </a:r>
          </a:p>
          <a:p>
            <a:endParaRPr lang="en-US" sz="2800" dirty="0"/>
          </a:p>
          <a:p>
            <a:r>
              <a:rPr lang="en-US" sz="2800" dirty="0"/>
              <a:t>Logistic regression on the other hand had the greatest F1 score which is a weighted average of precision and recall. You can see it has a greater spread of predictions and more correct classifications of the minority classes.</a:t>
            </a:r>
          </a:p>
          <a:p>
            <a:endParaRPr lang="en-US" sz="2800" dirty="0"/>
          </a:p>
          <a:p>
            <a:r>
              <a:rPr lang="en-US" sz="2800" dirty="0"/>
              <a:t>Going forward F1 will be the primary metric of comparison.</a:t>
            </a:r>
          </a:p>
        </p:txBody>
      </p:sp>
    </p:spTree>
    <p:extLst>
      <p:ext uri="{BB962C8B-B14F-4D97-AF65-F5344CB8AC3E}">
        <p14:creationId xmlns:p14="http://schemas.microsoft.com/office/powerpoint/2010/main" val="62370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21E1B91-83C7-744A-881B-33BF024AA982}"/>
              </a:ext>
            </a:extLst>
          </p:cNvPr>
          <p:cNvSpPr/>
          <p:nvPr/>
        </p:nvSpPr>
        <p:spPr>
          <a:xfrm>
            <a:off x="3346795" y="1599086"/>
            <a:ext cx="18710031" cy="2464777"/>
          </a:xfrm>
          <a:prstGeom prst="rect">
            <a:avLst/>
          </a:prstGeom>
        </p:spPr>
        <p:txBody>
          <a:bodyPr wrap="square">
            <a:spAutoFit/>
          </a:bodyPr>
          <a:lstStyle/>
          <a:p>
            <a:pPr lvl="0" algn="ctr">
              <a:lnSpc>
                <a:spcPct val="80000"/>
              </a:lnSpc>
              <a:buClr>
                <a:srgbClr val="212121"/>
              </a:buClr>
              <a:buSzPts val="2800"/>
            </a:pPr>
            <a:r>
              <a:rPr lang="it-IT" sz="9600" b="1" dirty="0" err="1">
                <a:solidFill>
                  <a:srgbClr val="212121"/>
                </a:solidFill>
                <a:latin typeface="Montserrat"/>
                <a:ea typeface="Montserrat"/>
                <a:cs typeface="Montserrat"/>
                <a:sym typeface="Montserrat"/>
              </a:rPr>
              <a:t>Review’s</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provide</a:t>
            </a:r>
            <a:r>
              <a:rPr lang="it-IT" sz="9600" b="1" dirty="0">
                <a:solidFill>
                  <a:srgbClr val="212121"/>
                </a:solidFill>
                <a:latin typeface="Montserrat"/>
                <a:ea typeface="Montserrat"/>
                <a:cs typeface="Montserrat"/>
                <a:sym typeface="Montserrat"/>
              </a:rPr>
              <a:t> </a:t>
            </a:r>
          </a:p>
          <a:p>
            <a:pPr lvl="0" algn="ctr">
              <a:lnSpc>
                <a:spcPct val="80000"/>
              </a:lnSpc>
              <a:buClr>
                <a:srgbClr val="212121"/>
              </a:buClr>
              <a:buSzPts val="2800"/>
            </a:pPr>
            <a:r>
              <a:rPr lang="it-IT" sz="9600" b="1" dirty="0" err="1">
                <a:solidFill>
                  <a:srgbClr val="212121"/>
                </a:solidFill>
                <a:latin typeface="Montserrat"/>
                <a:ea typeface="Montserrat"/>
                <a:cs typeface="Montserrat"/>
                <a:sym typeface="Montserrat"/>
              </a:rPr>
              <a:t>customer</a:t>
            </a:r>
            <a:r>
              <a:rPr lang="it-IT" sz="9600" b="1" dirty="0">
                <a:solidFill>
                  <a:srgbClr val="212121"/>
                </a:solidFill>
                <a:latin typeface="Montserrat"/>
                <a:ea typeface="Montserrat"/>
                <a:cs typeface="Montserrat"/>
                <a:sym typeface="Montserrat"/>
              </a:rPr>
              <a:t> </a:t>
            </a:r>
            <a:r>
              <a:rPr lang="it-IT" sz="9600" b="1" dirty="0" err="1">
                <a:solidFill>
                  <a:srgbClr val="212121"/>
                </a:solidFill>
                <a:latin typeface="Montserrat"/>
                <a:ea typeface="Montserrat"/>
                <a:cs typeface="Montserrat"/>
                <a:sym typeface="Montserrat"/>
              </a:rPr>
              <a:t>insight</a:t>
            </a:r>
            <a:endParaRPr lang="it-IT" sz="9600" b="1" dirty="0">
              <a:solidFill>
                <a:srgbClr val="21212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0460E2E8-D97D-EE46-85FF-6057C96F54DE}"/>
              </a:ext>
            </a:extLst>
          </p:cNvPr>
          <p:cNvPicPr>
            <a:picLocks noChangeAspect="1"/>
          </p:cNvPicPr>
          <p:nvPr/>
        </p:nvPicPr>
        <p:blipFill>
          <a:blip r:embed="rId3"/>
          <a:stretch>
            <a:fillRect/>
          </a:stretch>
        </p:blipFill>
        <p:spPr>
          <a:xfrm>
            <a:off x="3346795" y="5143500"/>
            <a:ext cx="18207735" cy="5013325"/>
          </a:xfrm>
          <a:prstGeom prst="rect">
            <a:avLst/>
          </a:prstGeom>
        </p:spPr>
      </p:pic>
    </p:spTree>
    <p:extLst>
      <p:ext uri="{BB962C8B-B14F-4D97-AF65-F5344CB8AC3E}">
        <p14:creationId xmlns:p14="http://schemas.microsoft.com/office/powerpoint/2010/main" val="411967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9E26D7F-55D0-214F-A749-2235CF15CDB0}"/>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multiple </a:t>
            </a:r>
            <a:r>
              <a:rPr lang="it-IT" sz="6000" b="1" dirty="0" err="1">
                <a:solidFill>
                  <a:srgbClr val="212121"/>
                </a:solidFill>
                <a:latin typeface="Montserrat"/>
                <a:ea typeface="Montserrat"/>
                <a:cs typeface="Montserrat"/>
                <a:sym typeface="Montserrat"/>
              </a:rPr>
              <a:t>feature’s</a:t>
            </a:r>
            <a:endParaRPr lang="it-IT" sz="6000" b="1" dirty="0">
              <a:solidFill>
                <a:srgbClr val="212121"/>
              </a:solidFill>
              <a:latin typeface="Montserrat"/>
              <a:ea typeface="Montserrat"/>
              <a:cs typeface="Montserrat"/>
              <a:sym typeface="Montserrat"/>
            </a:endParaRPr>
          </a:p>
        </p:txBody>
      </p:sp>
      <p:sp>
        <p:nvSpPr>
          <p:cNvPr id="5" name="Rectangle 4">
            <a:extLst>
              <a:ext uri="{FF2B5EF4-FFF2-40B4-BE49-F238E27FC236}">
                <a16:creationId xmlns:a16="http://schemas.microsoft.com/office/drawing/2014/main" id="{158087EE-08F3-3F45-BEC7-35AA90F02102}"/>
              </a:ext>
            </a:extLst>
          </p:cNvPr>
          <p:cNvSpPr/>
          <p:nvPr/>
        </p:nvSpPr>
        <p:spPr>
          <a:xfrm>
            <a:off x="3169921" y="3892123"/>
            <a:ext cx="8062636" cy="5078313"/>
          </a:xfrm>
          <a:prstGeom prst="rect">
            <a:avLst/>
          </a:prstGeom>
        </p:spPr>
        <p:txBody>
          <a:bodyPr wrap="square">
            <a:spAutoFit/>
          </a:bodyPr>
          <a:lstStyle/>
          <a:p>
            <a:r>
              <a:rPr lang="en-GB" sz="3600" b="1" dirty="0">
                <a:latin typeface="Montserrat" panose="02000505000000020004" pitchFamily="2" charset="77"/>
              </a:rPr>
              <a:t>Features used :</a:t>
            </a:r>
          </a:p>
          <a:p>
            <a:endParaRPr lang="en-GB" sz="3600" b="1" dirty="0">
              <a:latin typeface="Montserrat" panose="02000505000000020004" pitchFamily="2" charset="77"/>
            </a:endParaRPr>
          </a:p>
          <a:p>
            <a:r>
              <a:rPr lang="en-GB" sz="3600" dirty="0" err="1">
                <a:latin typeface="Montserrat" panose="02000505000000020004" pitchFamily="2" charset="77"/>
              </a:rPr>
              <a:t>helpful_ratio</a:t>
            </a:r>
            <a:endParaRPr lang="en-GB" sz="3600" dirty="0">
              <a:latin typeface="Montserrat" panose="02000505000000020004" pitchFamily="2" charset="77"/>
            </a:endParaRPr>
          </a:p>
          <a:p>
            <a:r>
              <a:rPr lang="en-GB" sz="3600" dirty="0" err="1">
                <a:latin typeface="Montserrat" panose="02000505000000020004" pitchFamily="2" charset="77"/>
              </a:rPr>
              <a:t>review_length</a:t>
            </a:r>
            <a:endParaRPr lang="en-GB" sz="3600" dirty="0">
              <a:latin typeface="Montserrat" panose="02000505000000020004" pitchFamily="2" charset="77"/>
            </a:endParaRPr>
          </a:p>
          <a:p>
            <a:r>
              <a:rPr lang="en-GB" sz="3600" dirty="0" err="1">
                <a:latin typeface="Montserrat" panose="02000505000000020004" pitchFamily="2" charset="77"/>
              </a:rPr>
              <a:t>vader_pos</a:t>
            </a:r>
            <a:endParaRPr lang="en-GB" sz="3600" dirty="0">
              <a:latin typeface="Montserrat" panose="02000505000000020004" pitchFamily="2" charset="77"/>
            </a:endParaRPr>
          </a:p>
          <a:p>
            <a:r>
              <a:rPr lang="en-GB" sz="3600" dirty="0" err="1">
                <a:latin typeface="Montserrat" panose="02000505000000020004" pitchFamily="2" charset="77"/>
              </a:rPr>
              <a:t>vader_neg</a:t>
            </a:r>
            <a:endParaRPr lang="en-GB" sz="3600" dirty="0">
              <a:latin typeface="Montserrat" panose="02000505000000020004" pitchFamily="2" charset="77"/>
            </a:endParaRPr>
          </a:p>
          <a:p>
            <a:r>
              <a:rPr lang="en-GB" sz="3600" dirty="0" err="1">
                <a:latin typeface="Montserrat" panose="02000505000000020004" pitchFamily="2" charset="77"/>
              </a:rPr>
              <a:t>camera_brand</a:t>
            </a:r>
            <a:endParaRPr lang="en-GB" sz="3600" dirty="0">
              <a:latin typeface="Montserrat" panose="02000505000000020004" pitchFamily="2" charset="77"/>
            </a:endParaRPr>
          </a:p>
          <a:p>
            <a:r>
              <a:rPr lang="en-GB" sz="3600" dirty="0" err="1">
                <a:latin typeface="Montserrat" panose="02000505000000020004" pitchFamily="2" charset="77"/>
              </a:rPr>
              <a:t>verified_purchase</a:t>
            </a:r>
            <a:endParaRPr lang="en-GB" sz="3600" dirty="0">
              <a:latin typeface="Montserrat" panose="02000505000000020004" pitchFamily="2" charset="77"/>
            </a:endParaRPr>
          </a:p>
          <a:p>
            <a:r>
              <a:rPr lang="en-GB" sz="3600" dirty="0" err="1">
                <a:latin typeface="Montserrat" panose="02000505000000020004" pitchFamily="2" charset="77"/>
              </a:rPr>
              <a:t>review_body</a:t>
            </a:r>
            <a:endParaRPr lang="en-GB" sz="3600" dirty="0">
              <a:latin typeface="Montserrat" panose="02000505000000020004" pitchFamily="2" charset="77"/>
            </a:endParaRPr>
          </a:p>
        </p:txBody>
      </p:sp>
    </p:spTree>
    <p:extLst>
      <p:ext uri="{BB962C8B-B14F-4D97-AF65-F5344CB8AC3E}">
        <p14:creationId xmlns:p14="http://schemas.microsoft.com/office/powerpoint/2010/main" val="13076367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multiple </a:t>
            </a:r>
            <a:r>
              <a:rPr lang="it-IT" sz="6000" b="1" dirty="0" err="1">
                <a:solidFill>
                  <a:srgbClr val="212121"/>
                </a:solidFill>
                <a:latin typeface="Montserrat"/>
                <a:ea typeface="Montserrat"/>
                <a:cs typeface="Montserrat"/>
                <a:sym typeface="Montserrat"/>
              </a:rPr>
              <a:t>feature’s</a:t>
            </a:r>
            <a:r>
              <a:rPr lang="it-IT" sz="6000" b="1" dirty="0">
                <a:solidFill>
                  <a:srgbClr val="212121"/>
                </a:solidFill>
                <a:latin typeface="Montserrat"/>
                <a:ea typeface="Montserrat"/>
                <a:cs typeface="Montserrat"/>
                <a:sym typeface="Montserrat"/>
              </a:rPr>
              <a:t> TFIDF</a:t>
            </a: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521958058"/>
              </p:ext>
            </p:extLst>
          </p:nvPr>
        </p:nvGraphicFramePr>
        <p:xfrm>
          <a:off x="569382" y="2873206"/>
          <a:ext cx="20394085" cy="7780866"/>
        </p:xfrm>
        <a:graphic>
          <a:graphicData uri="http://schemas.openxmlformats.org/drawingml/2006/table">
            <a:tbl>
              <a:tblPr firstRow="1" bandRow="1">
                <a:tableStyleId>{5940675A-B579-460E-94D1-54222C63F5DA}</a:tableStyleId>
              </a:tblPr>
              <a:tblGrid>
                <a:gridCol w="2343151">
                  <a:extLst>
                    <a:ext uri="{9D8B030D-6E8A-4147-A177-3AD203B41FA5}">
                      <a16:colId xmlns:a16="http://schemas.microsoft.com/office/drawing/2014/main" val="1320121035"/>
                    </a:ext>
                  </a:extLst>
                </a:gridCol>
                <a:gridCol w="2844800">
                  <a:extLst>
                    <a:ext uri="{9D8B030D-6E8A-4147-A177-3AD203B41FA5}">
                      <a16:colId xmlns:a16="http://schemas.microsoft.com/office/drawing/2014/main" val="3229831757"/>
                    </a:ext>
                  </a:extLst>
                </a:gridCol>
                <a:gridCol w="2912534">
                  <a:extLst>
                    <a:ext uri="{9D8B030D-6E8A-4147-A177-3AD203B41FA5}">
                      <a16:colId xmlns:a16="http://schemas.microsoft.com/office/drawing/2014/main" val="3350301363"/>
                    </a:ext>
                  </a:extLst>
                </a:gridCol>
                <a:gridCol w="3048000">
                  <a:extLst>
                    <a:ext uri="{9D8B030D-6E8A-4147-A177-3AD203B41FA5}">
                      <a16:colId xmlns:a16="http://schemas.microsoft.com/office/drawing/2014/main" val="4254517489"/>
                    </a:ext>
                  </a:extLst>
                </a:gridCol>
                <a:gridCol w="3251200">
                  <a:extLst>
                    <a:ext uri="{9D8B030D-6E8A-4147-A177-3AD203B41FA5}">
                      <a16:colId xmlns:a16="http://schemas.microsoft.com/office/drawing/2014/main" val="4233232639"/>
                    </a:ext>
                  </a:extLst>
                </a:gridCol>
                <a:gridCol w="3115733">
                  <a:extLst>
                    <a:ext uri="{9D8B030D-6E8A-4147-A177-3AD203B41FA5}">
                      <a16:colId xmlns:a16="http://schemas.microsoft.com/office/drawing/2014/main" val="1059067125"/>
                    </a:ext>
                  </a:extLst>
                </a:gridCol>
                <a:gridCol w="2878667">
                  <a:extLst>
                    <a:ext uri="{9D8B030D-6E8A-4147-A177-3AD203B41FA5}">
                      <a16:colId xmlns:a16="http://schemas.microsoft.com/office/drawing/2014/main" val="3975427436"/>
                    </a:ext>
                  </a:extLst>
                </a:gridCol>
              </a:tblGrid>
              <a:tr h="1068211">
                <a:tc>
                  <a:txBody>
                    <a:bodyPr/>
                    <a:lstStyle/>
                    <a:p>
                      <a:pPr algn="ctr"/>
                      <a:endParaRPr lang="en-US" sz="2800" dirty="0">
                        <a:solidFill>
                          <a:schemeClr val="tx2">
                            <a:lumMod val="10000"/>
                          </a:schemeClr>
                        </a:solidFill>
                      </a:endParaRPr>
                    </a:p>
                  </a:txBody>
                  <a:tcPr>
                    <a:solidFill>
                      <a:schemeClr val="tx1">
                        <a:lumMod val="40000"/>
                        <a:lumOff val="60000"/>
                      </a:schemeClr>
                    </a:solidFill>
                  </a:tcPr>
                </a:tc>
                <a:tc>
                  <a:txBody>
                    <a:bodyPr/>
                    <a:lstStyle/>
                    <a:p>
                      <a:pPr algn="r" fontAlgn="ctr"/>
                      <a:r>
                        <a:rPr lang="en-GB" sz="2800" b="1">
                          <a:effectLst/>
                        </a:rPr>
                        <a:t>KNN</a:t>
                      </a:r>
                    </a:p>
                  </a:txBody>
                  <a:tcPr anchor="ctr">
                    <a:solidFill>
                      <a:schemeClr val="tx1">
                        <a:lumMod val="40000"/>
                        <a:lumOff val="60000"/>
                      </a:schemeClr>
                    </a:solidFill>
                  </a:tcPr>
                </a:tc>
                <a:tc>
                  <a:txBody>
                    <a:bodyPr/>
                    <a:lstStyle/>
                    <a:p>
                      <a:pPr algn="r" fontAlgn="ctr"/>
                      <a:r>
                        <a:rPr lang="en-GB" sz="2800" b="1">
                          <a:effectLst/>
                        </a:rPr>
                        <a:t>SVC</a:t>
                      </a:r>
                    </a:p>
                  </a:txBody>
                  <a:tcPr anchor="ctr">
                    <a:solidFill>
                      <a:schemeClr val="tx1">
                        <a:lumMod val="40000"/>
                        <a:lumOff val="60000"/>
                      </a:schemeClr>
                    </a:solidFill>
                  </a:tcPr>
                </a:tc>
                <a:tc>
                  <a:txBody>
                    <a:bodyPr/>
                    <a:lstStyle/>
                    <a:p>
                      <a:pPr algn="r" fontAlgn="ctr"/>
                      <a:r>
                        <a:rPr lang="en-GB" sz="2800" b="1">
                          <a:effectLst/>
                        </a:rPr>
                        <a:t>Logreg</a:t>
                      </a:r>
                    </a:p>
                  </a:txBody>
                  <a:tcPr anchor="ctr">
                    <a:solidFill>
                      <a:schemeClr val="tx1">
                        <a:lumMod val="40000"/>
                        <a:lumOff val="60000"/>
                      </a:schemeClr>
                    </a:solidFill>
                  </a:tcPr>
                </a:tc>
                <a:tc>
                  <a:txBody>
                    <a:bodyPr/>
                    <a:lstStyle/>
                    <a:p>
                      <a:pPr algn="r" fontAlgn="ctr"/>
                      <a:r>
                        <a:rPr lang="en-GB" sz="2800" b="1">
                          <a:effectLst/>
                        </a:rPr>
                        <a:t>RandForest</a:t>
                      </a:r>
                    </a:p>
                  </a:txBody>
                  <a:tcPr anchor="ctr">
                    <a:solidFill>
                      <a:schemeClr val="tx1">
                        <a:lumMod val="40000"/>
                        <a:lumOff val="60000"/>
                      </a:schemeClr>
                    </a:solidFill>
                  </a:tcPr>
                </a:tc>
                <a:tc>
                  <a:txBody>
                    <a:bodyPr/>
                    <a:lstStyle/>
                    <a:p>
                      <a:pPr algn="r" fontAlgn="ctr"/>
                      <a:r>
                        <a:rPr lang="en-GB" sz="2800" b="1">
                          <a:effectLst/>
                        </a:rPr>
                        <a:t>GradBoost</a:t>
                      </a:r>
                    </a:p>
                  </a:txBody>
                  <a:tcPr anchor="ctr">
                    <a:solidFill>
                      <a:schemeClr val="tx1">
                        <a:lumMod val="40000"/>
                        <a:lumOff val="60000"/>
                      </a:schemeClr>
                    </a:solidFill>
                  </a:tcPr>
                </a:tc>
                <a:tc>
                  <a:txBody>
                    <a:bodyPr/>
                    <a:lstStyle/>
                    <a:p>
                      <a:pPr algn="r" fontAlgn="ctr"/>
                      <a:r>
                        <a:rPr lang="en-GB" sz="2800" b="1" dirty="0" err="1">
                          <a:effectLst/>
                        </a:rPr>
                        <a:t>MultinomialNB</a:t>
                      </a:r>
                      <a:endParaRPr lang="en-GB" sz="2800" b="1" dirty="0">
                        <a:effectLst/>
                      </a:endParaRPr>
                    </a:p>
                  </a:txBody>
                  <a:tcPr anchor="ct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algn="r" fontAlgn="ctr"/>
                      <a:r>
                        <a:rPr lang="en-GB" sz="2800" b="1">
                          <a:effectLst/>
                        </a:rPr>
                        <a:t>precision</a:t>
                      </a:r>
                    </a:p>
                  </a:txBody>
                  <a:tcPr anchor="ctr"/>
                </a:tc>
                <a:tc>
                  <a:txBody>
                    <a:bodyPr/>
                    <a:lstStyle/>
                    <a:p>
                      <a:pPr algn="r" fontAlgn="ctr"/>
                      <a:r>
                        <a:rPr lang="en-GB" sz="2800">
                          <a:effectLst/>
                        </a:rPr>
                        <a:t>0.610031</a:t>
                      </a:r>
                    </a:p>
                  </a:txBody>
                  <a:tcPr anchor="ctr"/>
                </a:tc>
                <a:tc>
                  <a:txBody>
                    <a:bodyPr/>
                    <a:lstStyle/>
                    <a:p>
                      <a:pPr algn="r" fontAlgn="ctr"/>
                      <a:r>
                        <a:rPr lang="en-GB" sz="2800" dirty="0">
                          <a:effectLst/>
                        </a:rPr>
                        <a:t>0.691934</a:t>
                      </a:r>
                    </a:p>
                  </a:txBody>
                  <a:tcPr anchor="ctr">
                    <a:solidFill>
                      <a:srgbClr val="92D050"/>
                    </a:solidFill>
                  </a:tcPr>
                </a:tc>
                <a:tc>
                  <a:txBody>
                    <a:bodyPr/>
                    <a:lstStyle/>
                    <a:p>
                      <a:pPr algn="r" fontAlgn="ctr"/>
                      <a:r>
                        <a:rPr lang="en-GB" sz="2800" dirty="0">
                          <a:effectLst/>
                        </a:rPr>
                        <a:t>0.649611</a:t>
                      </a:r>
                    </a:p>
                  </a:txBody>
                  <a:tcPr anchor="ctr"/>
                </a:tc>
                <a:tc>
                  <a:txBody>
                    <a:bodyPr/>
                    <a:lstStyle/>
                    <a:p>
                      <a:pPr algn="r" fontAlgn="ctr"/>
                      <a:r>
                        <a:rPr lang="en-GB" sz="2800">
                          <a:effectLst/>
                        </a:rPr>
                        <a:t>0.576510</a:t>
                      </a:r>
                    </a:p>
                  </a:txBody>
                  <a:tcPr anchor="ctr"/>
                </a:tc>
                <a:tc>
                  <a:txBody>
                    <a:bodyPr/>
                    <a:lstStyle/>
                    <a:p>
                      <a:pPr algn="r" fontAlgn="ctr"/>
                      <a:r>
                        <a:rPr lang="en-GB" sz="2800">
                          <a:effectLst/>
                        </a:rPr>
                        <a:t>0.652488</a:t>
                      </a:r>
                    </a:p>
                  </a:txBody>
                  <a:tcPr anchor="ctr"/>
                </a:tc>
                <a:tc>
                  <a:txBody>
                    <a:bodyPr/>
                    <a:lstStyle/>
                    <a:p>
                      <a:pPr algn="r" fontAlgn="ctr"/>
                      <a:r>
                        <a:rPr lang="en-GB" sz="2800" dirty="0">
                          <a:effectLst/>
                        </a:rPr>
                        <a:t>0.509724</a:t>
                      </a:r>
                    </a:p>
                  </a:txBody>
                  <a:tcPr anchor="ctr"/>
                </a:tc>
                <a:extLst>
                  <a:ext uri="{0D108BD9-81ED-4DB2-BD59-A6C34878D82A}">
                    <a16:rowId xmlns:a16="http://schemas.microsoft.com/office/drawing/2014/main" val="1876119679"/>
                  </a:ext>
                </a:extLst>
              </a:tr>
              <a:tr h="1068211">
                <a:tc>
                  <a:txBody>
                    <a:bodyPr/>
                    <a:lstStyle/>
                    <a:p>
                      <a:pPr algn="r" fontAlgn="ctr"/>
                      <a:r>
                        <a:rPr lang="en-GB" sz="2800" b="1">
                          <a:effectLst/>
                        </a:rPr>
                        <a:t>recall</a:t>
                      </a:r>
                    </a:p>
                  </a:txBody>
                  <a:tcPr anchor="ctr"/>
                </a:tc>
                <a:tc>
                  <a:txBody>
                    <a:bodyPr/>
                    <a:lstStyle/>
                    <a:p>
                      <a:pPr algn="r" fontAlgn="ctr"/>
                      <a:r>
                        <a:rPr lang="en-GB" sz="2800">
                          <a:effectLst/>
                        </a:rPr>
                        <a:t>0.695925</a:t>
                      </a:r>
                    </a:p>
                  </a:txBody>
                  <a:tcPr anchor="ctr"/>
                </a:tc>
                <a:tc>
                  <a:txBody>
                    <a:bodyPr/>
                    <a:lstStyle/>
                    <a:p>
                      <a:pPr algn="r" fontAlgn="ctr"/>
                      <a:r>
                        <a:rPr lang="en-GB" sz="2800" dirty="0">
                          <a:effectLst/>
                        </a:rPr>
                        <a:t>0.706113</a:t>
                      </a:r>
                    </a:p>
                  </a:txBody>
                  <a:tcPr anchor="ctr"/>
                </a:tc>
                <a:tc>
                  <a:txBody>
                    <a:bodyPr/>
                    <a:lstStyle/>
                    <a:p>
                      <a:pPr algn="r" fontAlgn="ctr"/>
                      <a:r>
                        <a:rPr lang="en-GB" sz="2800" dirty="0">
                          <a:effectLst/>
                        </a:rPr>
                        <a:t>0.719436</a:t>
                      </a:r>
                    </a:p>
                  </a:txBody>
                  <a:tcPr anchor="ctr">
                    <a:noFill/>
                  </a:tcPr>
                </a:tc>
                <a:tc>
                  <a:txBody>
                    <a:bodyPr/>
                    <a:lstStyle/>
                    <a:p>
                      <a:pPr algn="r" fontAlgn="ctr"/>
                      <a:r>
                        <a:rPr lang="en-GB" sz="2800">
                          <a:effectLst/>
                        </a:rPr>
                        <a:t>0.710031</a:t>
                      </a:r>
                    </a:p>
                  </a:txBody>
                  <a:tcPr anchor="ctr"/>
                </a:tc>
                <a:tc>
                  <a:txBody>
                    <a:bodyPr/>
                    <a:lstStyle/>
                    <a:p>
                      <a:pPr algn="r" fontAlgn="ctr"/>
                      <a:r>
                        <a:rPr lang="en-GB" sz="2800">
                          <a:effectLst/>
                        </a:rPr>
                        <a:t>0.728056</a:t>
                      </a:r>
                    </a:p>
                  </a:txBody>
                  <a:tcPr anchor="ctr">
                    <a:solidFill>
                      <a:srgbClr val="92D050"/>
                    </a:solidFill>
                  </a:tcPr>
                </a:tc>
                <a:tc>
                  <a:txBody>
                    <a:bodyPr/>
                    <a:lstStyle/>
                    <a:p>
                      <a:pPr algn="r" fontAlgn="ctr"/>
                      <a:r>
                        <a:rPr lang="en-GB" sz="2800" dirty="0">
                          <a:effectLst/>
                        </a:rPr>
                        <a:t>0.713950</a:t>
                      </a:r>
                    </a:p>
                  </a:txBody>
                  <a:tcPr anchor="ctr">
                    <a:noFill/>
                  </a:tcPr>
                </a:tc>
                <a:extLst>
                  <a:ext uri="{0D108BD9-81ED-4DB2-BD59-A6C34878D82A}">
                    <a16:rowId xmlns:a16="http://schemas.microsoft.com/office/drawing/2014/main" val="2355180750"/>
                  </a:ext>
                </a:extLst>
              </a:tr>
              <a:tr h="1068211">
                <a:tc>
                  <a:txBody>
                    <a:bodyPr/>
                    <a:lstStyle/>
                    <a:p>
                      <a:pPr algn="r" fontAlgn="ctr"/>
                      <a:r>
                        <a:rPr lang="en-GB" sz="2800" b="1">
                          <a:effectLst/>
                        </a:rPr>
                        <a:t>f1-score</a:t>
                      </a:r>
                    </a:p>
                  </a:txBody>
                  <a:tcPr anchor="ctr"/>
                </a:tc>
                <a:tc>
                  <a:txBody>
                    <a:bodyPr/>
                    <a:lstStyle/>
                    <a:p>
                      <a:pPr algn="r" fontAlgn="ctr"/>
                      <a:r>
                        <a:rPr lang="en-GB" sz="2800">
                          <a:effectLst/>
                        </a:rPr>
                        <a:t>0.643642</a:t>
                      </a:r>
                    </a:p>
                  </a:txBody>
                  <a:tcPr anchor="ctr"/>
                </a:tc>
                <a:tc>
                  <a:txBody>
                    <a:bodyPr/>
                    <a:lstStyle/>
                    <a:p>
                      <a:pPr algn="r" fontAlgn="ctr"/>
                      <a:r>
                        <a:rPr lang="en-GB" sz="2800" dirty="0">
                          <a:effectLst/>
                        </a:rPr>
                        <a:t>0.697820</a:t>
                      </a:r>
                    </a:p>
                  </a:txBody>
                  <a:tcPr anchor="ctr">
                    <a:solidFill>
                      <a:srgbClr val="92D050"/>
                    </a:solidFill>
                  </a:tcPr>
                </a:tc>
                <a:tc>
                  <a:txBody>
                    <a:bodyPr/>
                    <a:lstStyle/>
                    <a:p>
                      <a:pPr algn="r" fontAlgn="ctr"/>
                      <a:r>
                        <a:rPr lang="en-GB" sz="2800">
                          <a:effectLst/>
                        </a:rPr>
                        <a:t>0.669140</a:t>
                      </a:r>
                    </a:p>
                  </a:txBody>
                  <a:tcPr anchor="ctr"/>
                </a:tc>
                <a:tc>
                  <a:txBody>
                    <a:bodyPr/>
                    <a:lstStyle/>
                    <a:p>
                      <a:pPr algn="r" fontAlgn="ctr"/>
                      <a:r>
                        <a:rPr lang="en-GB" sz="2800" dirty="0">
                          <a:effectLst/>
                        </a:rPr>
                        <a:t>0.617243</a:t>
                      </a:r>
                    </a:p>
                  </a:txBody>
                  <a:tcPr anchor="ctr"/>
                </a:tc>
                <a:tc>
                  <a:txBody>
                    <a:bodyPr/>
                    <a:lstStyle/>
                    <a:p>
                      <a:pPr algn="r" fontAlgn="ctr"/>
                      <a:r>
                        <a:rPr lang="en-GB" sz="2800">
                          <a:effectLst/>
                        </a:rPr>
                        <a:t>0.631536</a:t>
                      </a:r>
                    </a:p>
                  </a:txBody>
                  <a:tcPr anchor="ctr"/>
                </a:tc>
                <a:tc>
                  <a:txBody>
                    <a:bodyPr/>
                    <a:lstStyle/>
                    <a:p>
                      <a:pPr algn="r" fontAlgn="ctr"/>
                      <a:r>
                        <a:rPr lang="en-GB" sz="2800" dirty="0">
                          <a:effectLst/>
                        </a:rPr>
                        <a:t>0.594795</a:t>
                      </a:r>
                    </a:p>
                  </a:txBody>
                  <a:tcPr anchor="ctr"/>
                </a:tc>
                <a:extLst>
                  <a:ext uri="{0D108BD9-81ED-4DB2-BD59-A6C34878D82A}">
                    <a16:rowId xmlns:a16="http://schemas.microsoft.com/office/drawing/2014/main" val="2415711815"/>
                  </a:ext>
                </a:extLst>
              </a:tr>
              <a:tr h="1068211">
                <a:tc>
                  <a:txBody>
                    <a:bodyPr/>
                    <a:lstStyle/>
                    <a:p>
                      <a:pPr algn="r" fontAlgn="ctr"/>
                      <a:r>
                        <a:rPr lang="en-GB" sz="2800" b="1">
                          <a:effectLst/>
                        </a:rPr>
                        <a:t>support</a:t>
                      </a:r>
                    </a:p>
                  </a:txBody>
                  <a:tcPr anchor="ctr"/>
                </a:tc>
                <a:tc>
                  <a:txBody>
                    <a:bodyPr/>
                    <a:lstStyle/>
                    <a:p>
                      <a:pPr algn="r" fontAlgn="ctr"/>
                      <a:r>
                        <a:rPr lang="en-GB" sz="2800">
                          <a:effectLst/>
                        </a:rPr>
                        <a:t>1276.000000</a:t>
                      </a:r>
                    </a:p>
                  </a:txBody>
                  <a:tcPr anchor="ctr"/>
                </a:tc>
                <a:tc>
                  <a:txBody>
                    <a:bodyPr/>
                    <a:lstStyle/>
                    <a:p>
                      <a:pPr algn="r" fontAlgn="ctr"/>
                      <a:r>
                        <a:rPr lang="en-GB" sz="2800">
                          <a:effectLst/>
                        </a:rPr>
                        <a:t>1276.000000</a:t>
                      </a:r>
                    </a:p>
                  </a:txBody>
                  <a:tcPr anchor="ctr"/>
                </a:tc>
                <a:tc>
                  <a:txBody>
                    <a:bodyPr/>
                    <a:lstStyle/>
                    <a:p>
                      <a:pPr algn="r" fontAlgn="ctr"/>
                      <a:r>
                        <a:rPr lang="en-GB" sz="2800">
                          <a:effectLst/>
                        </a:rPr>
                        <a:t>1276.000000</a:t>
                      </a:r>
                    </a:p>
                  </a:txBody>
                  <a:tcPr anchor="ctr">
                    <a:noFill/>
                  </a:tcPr>
                </a:tc>
                <a:tc>
                  <a:txBody>
                    <a:bodyPr/>
                    <a:lstStyle/>
                    <a:p>
                      <a:pPr algn="r" fontAlgn="ctr"/>
                      <a:r>
                        <a:rPr lang="en-GB" sz="2800">
                          <a:effectLst/>
                        </a:rPr>
                        <a:t>1276.000000</a:t>
                      </a:r>
                    </a:p>
                  </a:txBody>
                  <a:tcPr anchor="ctr"/>
                </a:tc>
                <a:tc>
                  <a:txBody>
                    <a:bodyPr/>
                    <a:lstStyle/>
                    <a:p>
                      <a:pPr algn="r" fontAlgn="ctr"/>
                      <a:r>
                        <a:rPr lang="en-GB" sz="2800" dirty="0">
                          <a:effectLst/>
                        </a:rPr>
                        <a:t>1276.000000</a:t>
                      </a:r>
                    </a:p>
                  </a:txBody>
                  <a:tcPr anchor="ctr"/>
                </a:tc>
                <a:tc>
                  <a:txBody>
                    <a:bodyPr/>
                    <a:lstStyle/>
                    <a:p>
                      <a:pPr algn="r" fontAlgn="ctr"/>
                      <a:r>
                        <a:rPr lang="en-GB" sz="2800" dirty="0">
                          <a:effectLst/>
                        </a:rPr>
                        <a:t>1276.000000</a:t>
                      </a:r>
                    </a:p>
                  </a:txBody>
                  <a:tcPr anchor="ctr"/>
                </a:tc>
                <a:extLst>
                  <a:ext uri="{0D108BD9-81ED-4DB2-BD59-A6C34878D82A}">
                    <a16:rowId xmlns:a16="http://schemas.microsoft.com/office/drawing/2014/main" val="1500373656"/>
                  </a:ext>
                </a:extLst>
              </a:tr>
              <a:tr h="1068211">
                <a:tc>
                  <a:txBody>
                    <a:bodyPr/>
                    <a:lstStyle/>
                    <a:p>
                      <a:pPr algn="r" fontAlgn="ctr"/>
                      <a:r>
                        <a:rPr lang="en-GB" sz="2800" b="1">
                          <a:effectLst/>
                        </a:rPr>
                        <a:t>cross_val training score</a:t>
                      </a:r>
                    </a:p>
                  </a:txBody>
                  <a:tcPr anchor="ctr"/>
                </a:tc>
                <a:tc>
                  <a:txBody>
                    <a:bodyPr/>
                    <a:lstStyle/>
                    <a:p>
                      <a:pPr algn="r" fontAlgn="ctr"/>
                      <a:r>
                        <a:rPr lang="en-GB" sz="2800">
                          <a:effectLst/>
                        </a:rPr>
                        <a:t>0.704979</a:t>
                      </a:r>
                    </a:p>
                  </a:txBody>
                  <a:tcPr anchor="ctr"/>
                </a:tc>
                <a:tc>
                  <a:txBody>
                    <a:bodyPr/>
                    <a:lstStyle/>
                    <a:p>
                      <a:pPr algn="r" fontAlgn="ctr"/>
                      <a:r>
                        <a:rPr lang="en-GB" sz="2800">
                          <a:effectLst/>
                        </a:rPr>
                        <a:t>0.694901</a:t>
                      </a:r>
                    </a:p>
                  </a:txBody>
                  <a:tcPr anchor="ctr"/>
                </a:tc>
                <a:tc>
                  <a:txBody>
                    <a:bodyPr/>
                    <a:lstStyle/>
                    <a:p>
                      <a:pPr algn="r" fontAlgn="ctr"/>
                      <a:r>
                        <a:rPr lang="en-GB" sz="2800" dirty="0">
                          <a:effectLst/>
                        </a:rPr>
                        <a:t>0.722777</a:t>
                      </a:r>
                    </a:p>
                  </a:txBody>
                  <a:tcPr anchor="ctr">
                    <a:noFill/>
                  </a:tcPr>
                </a:tc>
                <a:tc>
                  <a:txBody>
                    <a:bodyPr/>
                    <a:lstStyle/>
                    <a:p>
                      <a:pPr algn="r" fontAlgn="ctr"/>
                      <a:r>
                        <a:rPr lang="en-GB" sz="2800">
                          <a:effectLst/>
                        </a:rPr>
                        <a:t>0.709691</a:t>
                      </a:r>
                    </a:p>
                  </a:txBody>
                  <a:tcPr anchor="ctr"/>
                </a:tc>
                <a:tc>
                  <a:txBody>
                    <a:bodyPr/>
                    <a:lstStyle/>
                    <a:p>
                      <a:pPr algn="r" fontAlgn="ctr"/>
                      <a:r>
                        <a:rPr lang="en-GB" sz="2800" dirty="0">
                          <a:effectLst/>
                        </a:rPr>
                        <a:t>0.733201</a:t>
                      </a:r>
                    </a:p>
                  </a:txBody>
                  <a:tcPr anchor="ctr">
                    <a:solidFill>
                      <a:srgbClr val="92D050"/>
                    </a:solidFill>
                  </a:tcPr>
                </a:tc>
                <a:tc>
                  <a:txBody>
                    <a:bodyPr/>
                    <a:lstStyle/>
                    <a:p>
                      <a:pPr algn="r" fontAlgn="ctr"/>
                      <a:r>
                        <a:rPr lang="en-GB" sz="2800" dirty="0">
                          <a:effectLst/>
                        </a:rPr>
                        <a:t>0.714720</a:t>
                      </a:r>
                    </a:p>
                  </a:txBody>
                  <a:tcPr anchor="ctr"/>
                </a:tc>
                <a:extLst>
                  <a:ext uri="{0D108BD9-81ED-4DB2-BD59-A6C34878D82A}">
                    <a16:rowId xmlns:a16="http://schemas.microsoft.com/office/drawing/2014/main" val="3121112678"/>
                  </a:ext>
                </a:extLst>
              </a:tr>
              <a:tr h="1068211">
                <a:tc>
                  <a:txBody>
                    <a:bodyPr/>
                    <a:lstStyle/>
                    <a:p>
                      <a:pPr algn="r" fontAlgn="ctr"/>
                      <a:r>
                        <a:rPr lang="en-GB" sz="2800" b="1">
                          <a:effectLst/>
                        </a:rPr>
                        <a:t>test score</a:t>
                      </a:r>
                    </a:p>
                  </a:txBody>
                  <a:tcPr anchor="ctr"/>
                </a:tc>
                <a:tc>
                  <a:txBody>
                    <a:bodyPr/>
                    <a:lstStyle/>
                    <a:p>
                      <a:pPr algn="r" fontAlgn="ctr"/>
                      <a:r>
                        <a:rPr lang="en-GB" sz="2800">
                          <a:effectLst/>
                        </a:rPr>
                        <a:t>0.695925</a:t>
                      </a:r>
                    </a:p>
                  </a:txBody>
                  <a:tcPr anchor="ctr"/>
                </a:tc>
                <a:tc>
                  <a:txBody>
                    <a:bodyPr/>
                    <a:lstStyle/>
                    <a:p>
                      <a:pPr algn="r" fontAlgn="ctr"/>
                      <a:r>
                        <a:rPr lang="en-GB" sz="2800">
                          <a:effectLst/>
                        </a:rPr>
                        <a:t>0.706113</a:t>
                      </a:r>
                    </a:p>
                  </a:txBody>
                  <a:tcPr anchor="ctr"/>
                </a:tc>
                <a:tc>
                  <a:txBody>
                    <a:bodyPr/>
                    <a:lstStyle/>
                    <a:p>
                      <a:pPr algn="r" fontAlgn="ctr"/>
                      <a:r>
                        <a:rPr lang="en-GB" sz="2800" dirty="0">
                          <a:effectLst/>
                        </a:rPr>
                        <a:t>0.719436</a:t>
                      </a:r>
                    </a:p>
                  </a:txBody>
                  <a:tcPr anchor="ctr">
                    <a:noFill/>
                  </a:tcPr>
                </a:tc>
                <a:tc>
                  <a:txBody>
                    <a:bodyPr/>
                    <a:lstStyle/>
                    <a:p>
                      <a:pPr algn="r" fontAlgn="ctr"/>
                      <a:r>
                        <a:rPr lang="en-GB" sz="2800">
                          <a:effectLst/>
                        </a:rPr>
                        <a:t>0.710031</a:t>
                      </a:r>
                    </a:p>
                  </a:txBody>
                  <a:tcPr anchor="ctr"/>
                </a:tc>
                <a:tc>
                  <a:txBody>
                    <a:bodyPr/>
                    <a:lstStyle/>
                    <a:p>
                      <a:pPr algn="r" fontAlgn="ctr"/>
                      <a:r>
                        <a:rPr lang="en-GB" sz="2800">
                          <a:effectLst/>
                        </a:rPr>
                        <a:t>0.728056</a:t>
                      </a:r>
                    </a:p>
                  </a:txBody>
                  <a:tcPr anchor="ctr">
                    <a:solidFill>
                      <a:srgbClr val="92D050"/>
                    </a:solidFill>
                  </a:tcPr>
                </a:tc>
                <a:tc>
                  <a:txBody>
                    <a:bodyPr/>
                    <a:lstStyle/>
                    <a:p>
                      <a:pPr algn="r" fontAlgn="ctr"/>
                      <a:r>
                        <a:rPr lang="en-GB" sz="2800" dirty="0">
                          <a:effectLst/>
                        </a:rPr>
                        <a:t>0.713950</a:t>
                      </a:r>
                    </a:p>
                  </a:txBody>
                  <a:tcPr anchor="ct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695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F1 vs </a:t>
            </a:r>
            <a:r>
              <a:rPr lang="it-IT" sz="6000" b="1" dirty="0" err="1">
                <a:solidFill>
                  <a:srgbClr val="212121"/>
                </a:solidFill>
                <a:latin typeface="Montserrat"/>
                <a:ea typeface="Montserrat"/>
                <a:cs typeface="Montserrat"/>
                <a:sym typeface="Montserrat"/>
              </a:rPr>
              <a:t>accuracy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again</a:t>
            </a:r>
            <a:endParaRPr lang="it-IT" sz="6000" b="1" dirty="0">
              <a:solidFill>
                <a:srgbClr val="212121"/>
              </a:solidFill>
              <a:latin typeface="Montserrat"/>
              <a:ea typeface="Montserrat"/>
              <a:cs typeface="Montserrat"/>
              <a:sym typeface="Montserrat"/>
            </a:endParaRP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3679040"/>
            <a:ext cx="8540750" cy="3539430"/>
          </a:xfrm>
          <a:prstGeom prst="rect">
            <a:avLst/>
          </a:prstGeom>
          <a:noFill/>
        </p:spPr>
        <p:txBody>
          <a:bodyPr wrap="square" rtlCol="0">
            <a:spAutoFit/>
          </a:bodyPr>
          <a:lstStyle/>
          <a:p>
            <a:r>
              <a:rPr lang="en-US" sz="2800" dirty="0"/>
              <a:t>Similarly to the single feature model. The Gradient Boosting classifier has a higher accuracy score. Predicting primarily 5* though also some 1* predictions.</a:t>
            </a:r>
          </a:p>
          <a:p>
            <a:endParaRPr lang="en-US" sz="2800" dirty="0"/>
          </a:p>
          <a:p>
            <a:r>
              <a:rPr lang="en-US" sz="2800" dirty="0"/>
              <a:t>SVC on the other hand has a greater F1 score and at a cost of accuracy correctly predicts across 2,3 4* classes.</a:t>
            </a:r>
          </a:p>
        </p:txBody>
      </p:sp>
      <p:pic>
        <p:nvPicPr>
          <p:cNvPr id="7" name="Picture 6">
            <a:extLst>
              <a:ext uri="{FF2B5EF4-FFF2-40B4-BE49-F238E27FC236}">
                <a16:creationId xmlns:a16="http://schemas.microsoft.com/office/drawing/2014/main" id="{998F2057-A0F3-764D-BEF1-586BC7ACB8FA}"/>
              </a:ext>
            </a:extLst>
          </p:cNvPr>
          <p:cNvPicPr>
            <a:picLocks noChangeAspect="1"/>
          </p:cNvPicPr>
          <p:nvPr/>
        </p:nvPicPr>
        <p:blipFill>
          <a:blip r:embed="rId3"/>
          <a:stretch>
            <a:fillRect/>
          </a:stretch>
        </p:blipFill>
        <p:spPr>
          <a:xfrm>
            <a:off x="13578417" y="7670799"/>
            <a:ext cx="8240183" cy="3877733"/>
          </a:xfrm>
          <a:prstGeom prst="rect">
            <a:avLst/>
          </a:prstGeom>
        </p:spPr>
      </p:pic>
      <p:pic>
        <p:nvPicPr>
          <p:cNvPr id="8" name="Picture 7">
            <a:extLst>
              <a:ext uri="{FF2B5EF4-FFF2-40B4-BE49-F238E27FC236}">
                <a16:creationId xmlns:a16="http://schemas.microsoft.com/office/drawing/2014/main" id="{78E07C16-3283-DE49-8902-2C4A3658F4F5}"/>
              </a:ext>
            </a:extLst>
          </p:cNvPr>
          <p:cNvPicPr>
            <a:picLocks noChangeAspect="1"/>
          </p:cNvPicPr>
          <p:nvPr/>
        </p:nvPicPr>
        <p:blipFill>
          <a:blip r:embed="rId4"/>
          <a:stretch>
            <a:fillRect/>
          </a:stretch>
        </p:blipFill>
        <p:spPr>
          <a:xfrm>
            <a:off x="13474701" y="2478963"/>
            <a:ext cx="8447918" cy="3877733"/>
          </a:xfrm>
          <a:prstGeom prst="rect">
            <a:avLst/>
          </a:prstGeom>
        </p:spPr>
      </p:pic>
      <p:sp>
        <p:nvSpPr>
          <p:cNvPr id="11" name="TextBox 10">
            <a:extLst>
              <a:ext uri="{FF2B5EF4-FFF2-40B4-BE49-F238E27FC236}">
                <a16:creationId xmlns:a16="http://schemas.microsoft.com/office/drawing/2014/main" id="{960404DB-5602-444B-8836-583E1649AC87}"/>
              </a:ext>
            </a:extLst>
          </p:cNvPr>
          <p:cNvSpPr txBox="1"/>
          <p:nvPr/>
        </p:nvSpPr>
        <p:spPr>
          <a:xfrm>
            <a:off x="10805584" y="3951371"/>
            <a:ext cx="8540750" cy="6555641"/>
          </a:xfrm>
          <a:prstGeom prst="rect">
            <a:avLst/>
          </a:prstGeom>
          <a:noFill/>
        </p:spPr>
        <p:txBody>
          <a:bodyPr wrap="square" rtlCol="0">
            <a:spAutoFit/>
          </a:bodyPr>
          <a:lstStyle/>
          <a:p>
            <a:r>
              <a:rPr lang="en-US" sz="2800" b="1" dirty="0"/>
              <a:t>SVC TFIDF</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b="1" dirty="0"/>
              <a:t>Gradient Boost</a:t>
            </a:r>
          </a:p>
          <a:p>
            <a:r>
              <a:rPr lang="en-US" sz="2800" b="1" dirty="0"/>
              <a:t>TFIDF</a:t>
            </a:r>
          </a:p>
        </p:txBody>
      </p:sp>
    </p:spTree>
    <p:extLst>
      <p:ext uri="{BB962C8B-B14F-4D97-AF65-F5344CB8AC3E}">
        <p14:creationId xmlns:p14="http://schemas.microsoft.com/office/powerpoint/2010/main" val="12278285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multiple </a:t>
            </a:r>
            <a:r>
              <a:rPr lang="it-IT" sz="6000" b="1" dirty="0" err="1">
                <a:solidFill>
                  <a:srgbClr val="212121"/>
                </a:solidFill>
                <a:latin typeface="Montserrat"/>
                <a:ea typeface="Montserrat"/>
                <a:cs typeface="Montserrat"/>
                <a:sym typeface="Montserrat"/>
              </a:rPr>
              <a:t>features</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w</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Count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Vectoriser</a:t>
            </a:r>
            <a:endParaRPr lang="it-IT" sz="6000" b="1" dirty="0">
              <a:solidFill>
                <a:srgbClr val="212121"/>
              </a:solidFill>
              <a:latin typeface="Montserrat"/>
              <a:ea typeface="Montserrat"/>
              <a:cs typeface="Montserrat"/>
              <a:sym typeface="Montserrat"/>
            </a:endParaRP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2356541987"/>
              </p:ext>
            </p:extLst>
          </p:nvPr>
        </p:nvGraphicFramePr>
        <p:xfrm>
          <a:off x="569382" y="2873206"/>
          <a:ext cx="19886085" cy="7780866"/>
        </p:xfrm>
        <a:graphic>
          <a:graphicData uri="http://schemas.openxmlformats.org/drawingml/2006/table">
            <a:tbl>
              <a:tblPr firstRow="1" bandRow="1">
                <a:tableStyleId>{5940675A-B579-460E-94D1-54222C63F5DA}</a:tableStyleId>
              </a:tblPr>
              <a:tblGrid>
                <a:gridCol w="2343151">
                  <a:extLst>
                    <a:ext uri="{9D8B030D-6E8A-4147-A177-3AD203B41FA5}">
                      <a16:colId xmlns:a16="http://schemas.microsoft.com/office/drawing/2014/main" val="1320121035"/>
                    </a:ext>
                  </a:extLst>
                </a:gridCol>
                <a:gridCol w="2844800">
                  <a:extLst>
                    <a:ext uri="{9D8B030D-6E8A-4147-A177-3AD203B41FA5}">
                      <a16:colId xmlns:a16="http://schemas.microsoft.com/office/drawing/2014/main" val="3229831757"/>
                    </a:ext>
                  </a:extLst>
                </a:gridCol>
                <a:gridCol w="2912534">
                  <a:extLst>
                    <a:ext uri="{9D8B030D-6E8A-4147-A177-3AD203B41FA5}">
                      <a16:colId xmlns:a16="http://schemas.microsoft.com/office/drawing/2014/main" val="3350301363"/>
                    </a:ext>
                  </a:extLst>
                </a:gridCol>
                <a:gridCol w="3048000">
                  <a:extLst>
                    <a:ext uri="{9D8B030D-6E8A-4147-A177-3AD203B41FA5}">
                      <a16:colId xmlns:a16="http://schemas.microsoft.com/office/drawing/2014/main" val="4254517489"/>
                    </a:ext>
                  </a:extLst>
                </a:gridCol>
                <a:gridCol w="3251200">
                  <a:extLst>
                    <a:ext uri="{9D8B030D-6E8A-4147-A177-3AD203B41FA5}">
                      <a16:colId xmlns:a16="http://schemas.microsoft.com/office/drawing/2014/main" val="4233232639"/>
                    </a:ext>
                  </a:extLst>
                </a:gridCol>
                <a:gridCol w="3115733">
                  <a:extLst>
                    <a:ext uri="{9D8B030D-6E8A-4147-A177-3AD203B41FA5}">
                      <a16:colId xmlns:a16="http://schemas.microsoft.com/office/drawing/2014/main" val="1059067125"/>
                    </a:ext>
                  </a:extLst>
                </a:gridCol>
                <a:gridCol w="2370667">
                  <a:extLst>
                    <a:ext uri="{9D8B030D-6E8A-4147-A177-3AD203B41FA5}">
                      <a16:colId xmlns:a16="http://schemas.microsoft.com/office/drawing/2014/main" val="3975427436"/>
                    </a:ext>
                  </a:extLst>
                </a:gridCol>
              </a:tblGrid>
              <a:tr h="1068211">
                <a:tc>
                  <a:txBody>
                    <a:bodyPr/>
                    <a:lstStyle/>
                    <a:p>
                      <a:pPr algn="ctr"/>
                      <a:endParaRPr lang="en-US" sz="2800" dirty="0">
                        <a:solidFill>
                          <a:schemeClr val="tx2">
                            <a:lumMod val="10000"/>
                          </a:schemeClr>
                        </a:solidFill>
                      </a:endParaRPr>
                    </a:p>
                  </a:txBody>
                  <a:tcPr>
                    <a:solidFill>
                      <a:schemeClr val="tx1">
                        <a:lumMod val="40000"/>
                        <a:lumOff val="60000"/>
                      </a:schemeClr>
                    </a:solidFill>
                  </a:tcPr>
                </a:tc>
                <a:tc>
                  <a:txBody>
                    <a:bodyPr/>
                    <a:lstStyle/>
                    <a:p>
                      <a:pPr algn="r" fontAlgn="ctr"/>
                      <a:r>
                        <a:rPr lang="en-GB" sz="2800" b="1">
                          <a:effectLst/>
                        </a:rPr>
                        <a:t>KNN</a:t>
                      </a:r>
                    </a:p>
                  </a:txBody>
                  <a:tcPr anchor="ctr">
                    <a:solidFill>
                      <a:schemeClr val="tx1">
                        <a:lumMod val="40000"/>
                        <a:lumOff val="60000"/>
                      </a:schemeClr>
                    </a:solidFill>
                  </a:tcPr>
                </a:tc>
                <a:tc>
                  <a:txBody>
                    <a:bodyPr/>
                    <a:lstStyle/>
                    <a:p>
                      <a:pPr algn="r" fontAlgn="ctr"/>
                      <a:r>
                        <a:rPr lang="en-GB" sz="2800" b="1">
                          <a:effectLst/>
                        </a:rPr>
                        <a:t>SVC</a:t>
                      </a:r>
                    </a:p>
                  </a:txBody>
                  <a:tcPr anchor="ctr">
                    <a:solidFill>
                      <a:schemeClr val="tx1">
                        <a:lumMod val="40000"/>
                        <a:lumOff val="60000"/>
                      </a:schemeClr>
                    </a:solidFill>
                  </a:tcPr>
                </a:tc>
                <a:tc>
                  <a:txBody>
                    <a:bodyPr/>
                    <a:lstStyle/>
                    <a:p>
                      <a:pPr algn="r" fontAlgn="ctr"/>
                      <a:r>
                        <a:rPr lang="en-GB" sz="2800" b="1">
                          <a:effectLst/>
                        </a:rPr>
                        <a:t>Logreg</a:t>
                      </a:r>
                    </a:p>
                  </a:txBody>
                  <a:tcPr anchor="ctr">
                    <a:solidFill>
                      <a:schemeClr val="tx1">
                        <a:lumMod val="40000"/>
                        <a:lumOff val="60000"/>
                      </a:schemeClr>
                    </a:solidFill>
                  </a:tcPr>
                </a:tc>
                <a:tc>
                  <a:txBody>
                    <a:bodyPr/>
                    <a:lstStyle/>
                    <a:p>
                      <a:pPr algn="r" fontAlgn="ctr"/>
                      <a:r>
                        <a:rPr lang="en-GB" sz="2800" b="1">
                          <a:effectLst/>
                        </a:rPr>
                        <a:t>RandForest</a:t>
                      </a:r>
                    </a:p>
                  </a:txBody>
                  <a:tcPr anchor="ctr">
                    <a:solidFill>
                      <a:schemeClr val="tx1">
                        <a:lumMod val="40000"/>
                        <a:lumOff val="60000"/>
                      </a:schemeClr>
                    </a:solidFill>
                  </a:tcPr>
                </a:tc>
                <a:tc>
                  <a:txBody>
                    <a:bodyPr/>
                    <a:lstStyle/>
                    <a:p>
                      <a:pPr algn="r" fontAlgn="ctr"/>
                      <a:r>
                        <a:rPr lang="en-GB" sz="2800" b="1">
                          <a:effectLst/>
                        </a:rPr>
                        <a:t>GradBoost</a:t>
                      </a:r>
                    </a:p>
                  </a:txBody>
                  <a:tcPr anchor="ctr">
                    <a:solidFill>
                      <a:schemeClr val="tx1">
                        <a:lumMod val="40000"/>
                        <a:lumOff val="60000"/>
                      </a:schemeClr>
                    </a:solidFill>
                  </a:tcPr>
                </a:tc>
                <a:tc>
                  <a:txBody>
                    <a:bodyPr/>
                    <a:lstStyle/>
                    <a:p>
                      <a:pPr algn="r" fontAlgn="ctr"/>
                      <a:r>
                        <a:rPr lang="en-GB" sz="2800" b="1" dirty="0" err="1">
                          <a:effectLst/>
                        </a:rPr>
                        <a:t>MultinomialNB</a:t>
                      </a:r>
                      <a:endParaRPr lang="en-GB" sz="2800" b="1" dirty="0">
                        <a:effectLst/>
                      </a:endParaRPr>
                    </a:p>
                  </a:txBody>
                  <a:tcPr anchor="ct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algn="r" fontAlgn="ctr"/>
                      <a:r>
                        <a:rPr lang="en-GB" sz="2800" b="1">
                          <a:effectLst/>
                        </a:rPr>
                        <a:t>precision</a:t>
                      </a:r>
                    </a:p>
                  </a:txBody>
                  <a:tcPr anchor="ctr"/>
                </a:tc>
                <a:tc>
                  <a:txBody>
                    <a:bodyPr/>
                    <a:lstStyle/>
                    <a:p>
                      <a:pPr algn="r" fontAlgn="ctr"/>
                      <a:r>
                        <a:rPr lang="en-GB" sz="2800">
                          <a:effectLst/>
                        </a:rPr>
                        <a:t>0.596557</a:t>
                      </a:r>
                    </a:p>
                  </a:txBody>
                  <a:tcPr anchor="ctr"/>
                </a:tc>
                <a:tc>
                  <a:txBody>
                    <a:bodyPr/>
                    <a:lstStyle/>
                    <a:p>
                      <a:pPr algn="r" fontAlgn="ctr"/>
                      <a:r>
                        <a:rPr lang="en-GB" sz="2800" dirty="0">
                          <a:effectLst/>
                        </a:rPr>
                        <a:t>0.629360</a:t>
                      </a:r>
                    </a:p>
                  </a:txBody>
                  <a:tcPr anchor="ctr">
                    <a:noFill/>
                  </a:tcPr>
                </a:tc>
                <a:tc>
                  <a:txBody>
                    <a:bodyPr/>
                    <a:lstStyle/>
                    <a:p>
                      <a:pPr algn="r" fontAlgn="ctr"/>
                      <a:r>
                        <a:rPr lang="en-GB" sz="2800" dirty="0">
                          <a:effectLst/>
                        </a:rPr>
                        <a:t>0.658725</a:t>
                      </a:r>
                    </a:p>
                  </a:txBody>
                  <a:tcPr anchor="ctr">
                    <a:solidFill>
                      <a:srgbClr val="92D050"/>
                    </a:solidFill>
                  </a:tcPr>
                </a:tc>
                <a:tc>
                  <a:txBody>
                    <a:bodyPr/>
                    <a:lstStyle/>
                    <a:p>
                      <a:pPr algn="r" fontAlgn="ctr"/>
                      <a:r>
                        <a:rPr lang="en-GB" sz="2800">
                          <a:effectLst/>
                        </a:rPr>
                        <a:t>0.588333</a:t>
                      </a:r>
                    </a:p>
                  </a:txBody>
                  <a:tcPr anchor="ctr"/>
                </a:tc>
                <a:tc>
                  <a:txBody>
                    <a:bodyPr/>
                    <a:lstStyle/>
                    <a:p>
                      <a:pPr algn="r" fontAlgn="ctr"/>
                      <a:r>
                        <a:rPr lang="en-GB" sz="2800">
                          <a:effectLst/>
                        </a:rPr>
                        <a:t>0.570702</a:t>
                      </a:r>
                    </a:p>
                  </a:txBody>
                  <a:tcPr anchor="ctr"/>
                </a:tc>
                <a:tc>
                  <a:txBody>
                    <a:bodyPr/>
                    <a:lstStyle/>
                    <a:p>
                      <a:pPr algn="r" fontAlgn="ctr"/>
                      <a:r>
                        <a:rPr lang="en-GB" sz="2800" dirty="0">
                          <a:effectLst/>
                        </a:rPr>
                        <a:t>0.613339</a:t>
                      </a:r>
                    </a:p>
                  </a:txBody>
                  <a:tcPr anchor="ctr"/>
                </a:tc>
                <a:extLst>
                  <a:ext uri="{0D108BD9-81ED-4DB2-BD59-A6C34878D82A}">
                    <a16:rowId xmlns:a16="http://schemas.microsoft.com/office/drawing/2014/main" val="1876119679"/>
                  </a:ext>
                </a:extLst>
              </a:tr>
              <a:tr h="1068211">
                <a:tc>
                  <a:txBody>
                    <a:bodyPr/>
                    <a:lstStyle/>
                    <a:p>
                      <a:pPr algn="r" fontAlgn="ctr"/>
                      <a:r>
                        <a:rPr lang="en-GB" sz="2800" b="1">
                          <a:effectLst/>
                        </a:rPr>
                        <a:t>recall</a:t>
                      </a:r>
                    </a:p>
                  </a:txBody>
                  <a:tcPr anchor="ctr"/>
                </a:tc>
                <a:tc>
                  <a:txBody>
                    <a:bodyPr/>
                    <a:lstStyle/>
                    <a:p>
                      <a:pPr algn="r" fontAlgn="ctr"/>
                      <a:r>
                        <a:rPr lang="en-GB" sz="2800">
                          <a:effectLst/>
                        </a:rPr>
                        <a:t>0.705329</a:t>
                      </a:r>
                    </a:p>
                  </a:txBody>
                  <a:tcPr anchor="ctr"/>
                </a:tc>
                <a:tc>
                  <a:txBody>
                    <a:bodyPr/>
                    <a:lstStyle/>
                    <a:p>
                      <a:pPr algn="r" fontAlgn="ctr"/>
                      <a:r>
                        <a:rPr lang="en-GB" sz="2800">
                          <a:effectLst/>
                        </a:rPr>
                        <a:t>0.666144</a:t>
                      </a:r>
                    </a:p>
                  </a:txBody>
                  <a:tcPr anchor="ctr"/>
                </a:tc>
                <a:tc>
                  <a:txBody>
                    <a:bodyPr/>
                    <a:lstStyle/>
                    <a:p>
                      <a:pPr algn="r" fontAlgn="ctr"/>
                      <a:r>
                        <a:rPr lang="en-GB" sz="2800" dirty="0">
                          <a:effectLst/>
                        </a:rPr>
                        <a:t>0.735110</a:t>
                      </a:r>
                    </a:p>
                  </a:txBody>
                  <a:tcPr anchor="ctr">
                    <a:solidFill>
                      <a:srgbClr val="92D050"/>
                    </a:solidFill>
                  </a:tcPr>
                </a:tc>
                <a:tc>
                  <a:txBody>
                    <a:bodyPr/>
                    <a:lstStyle/>
                    <a:p>
                      <a:pPr algn="r" fontAlgn="ctr"/>
                      <a:r>
                        <a:rPr lang="en-GB" sz="2800">
                          <a:effectLst/>
                        </a:rPr>
                        <a:t>0.709248</a:t>
                      </a:r>
                    </a:p>
                  </a:txBody>
                  <a:tcPr anchor="ctr"/>
                </a:tc>
                <a:tc>
                  <a:txBody>
                    <a:bodyPr/>
                    <a:lstStyle/>
                    <a:p>
                      <a:pPr algn="r" fontAlgn="ctr"/>
                      <a:r>
                        <a:rPr lang="en-GB" sz="2800" dirty="0">
                          <a:effectLst/>
                        </a:rPr>
                        <a:t>0.724138</a:t>
                      </a:r>
                    </a:p>
                  </a:txBody>
                  <a:tcPr anchor="ctr">
                    <a:noFill/>
                  </a:tcPr>
                </a:tc>
                <a:tc>
                  <a:txBody>
                    <a:bodyPr/>
                    <a:lstStyle/>
                    <a:p>
                      <a:pPr algn="r" fontAlgn="ctr"/>
                      <a:r>
                        <a:rPr lang="en-GB" sz="2800" dirty="0">
                          <a:effectLst/>
                        </a:rPr>
                        <a:t>0.727273</a:t>
                      </a:r>
                    </a:p>
                  </a:txBody>
                  <a:tcPr anchor="ctr">
                    <a:noFill/>
                  </a:tcPr>
                </a:tc>
                <a:extLst>
                  <a:ext uri="{0D108BD9-81ED-4DB2-BD59-A6C34878D82A}">
                    <a16:rowId xmlns:a16="http://schemas.microsoft.com/office/drawing/2014/main" val="2355180750"/>
                  </a:ext>
                </a:extLst>
              </a:tr>
              <a:tr h="1068211">
                <a:tc>
                  <a:txBody>
                    <a:bodyPr/>
                    <a:lstStyle/>
                    <a:p>
                      <a:pPr algn="r" fontAlgn="ctr"/>
                      <a:r>
                        <a:rPr lang="en-GB" sz="2800" b="1">
                          <a:effectLst/>
                        </a:rPr>
                        <a:t>f1-score</a:t>
                      </a:r>
                    </a:p>
                  </a:txBody>
                  <a:tcPr anchor="ctr"/>
                </a:tc>
                <a:tc>
                  <a:txBody>
                    <a:bodyPr/>
                    <a:lstStyle/>
                    <a:p>
                      <a:pPr algn="r" fontAlgn="ctr"/>
                      <a:r>
                        <a:rPr lang="en-GB" sz="2800">
                          <a:effectLst/>
                        </a:rPr>
                        <a:t>0.623883</a:t>
                      </a:r>
                    </a:p>
                  </a:txBody>
                  <a:tcPr anchor="ctr"/>
                </a:tc>
                <a:tc>
                  <a:txBody>
                    <a:bodyPr/>
                    <a:lstStyle/>
                    <a:p>
                      <a:pPr algn="r" fontAlgn="ctr"/>
                      <a:r>
                        <a:rPr lang="en-GB" sz="2800" dirty="0">
                          <a:effectLst/>
                        </a:rPr>
                        <a:t>0.645660</a:t>
                      </a:r>
                    </a:p>
                  </a:txBody>
                  <a:tcPr anchor="ctr">
                    <a:noFill/>
                  </a:tcPr>
                </a:tc>
                <a:tc>
                  <a:txBody>
                    <a:bodyPr/>
                    <a:lstStyle/>
                    <a:p>
                      <a:pPr algn="r" fontAlgn="ctr"/>
                      <a:r>
                        <a:rPr lang="en-GB" sz="2800" dirty="0">
                          <a:effectLst/>
                        </a:rPr>
                        <a:t>0.686371</a:t>
                      </a:r>
                    </a:p>
                  </a:txBody>
                  <a:tcPr anchor="ctr">
                    <a:solidFill>
                      <a:srgbClr val="92D050"/>
                    </a:solidFill>
                  </a:tcPr>
                </a:tc>
                <a:tc>
                  <a:txBody>
                    <a:bodyPr/>
                    <a:lstStyle/>
                    <a:p>
                      <a:pPr algn="r" fontAlgn="ctr"/>
                      <a:r>
                        <a:rPr lang="en-GB" sz="2800">
                          <a:effectLst/>
                        </a:rPr>
                        <a:t>0.609829</a:t>
                      </a:r>
                    </a:p>
                  </a:txBody>
                  <a:tcPr anchor="ctr"/>
                </a:tc>
                <a:tc>
                  <a:txBody>
                    <a:bodyPr/>
                    <a:lstStyle/>
                    <a:p>
                      <a:pPr algn="r" fontAlgn="ctr"/>
                      <a:r>
                        <a:rPr lang="en-GB" sz="2800">
                          <a:effectLst/>
                        </a:rPr>
                        <a:t>0.626816</a:t>
                      </a:r>
                    </a:p>
                  </a:txBody>
                  <a:tcPr anchor="ctr"/>
                </a:tc>
                <a:tc>
                  <a:txBody>
                    <a:bodyPr/>
                    <a:lstStyle/>
                    <a:p>
                      <a:pPr algn="r" fontAlgn="ctr"/>
                      <a:r>
                        <a:rPr lang="en-GB" sz="2800" dirty="0">
                          <a:effectLst/>
                        </a:rPr>
                        <a:t>0.642532</a:t>
                      </a:r>
                    </a:p>
                  </a:txBody>
                  <a:tcPr anchor="ctr"/>
                </a:tc>
                <a:extLst>
                  <a:ext uri="{0D108BD9-81ED-4DB2-BD59-A6C34878D82A}">
                    <a16:rowId xmlns:a16="http://schemas.microsoft.com/office/drawing/2014/main" val="2415711815"/>
                  </a:ext>
                </a:extLst>
              </a:tr>
              <a:tr h="1068211">
                <a:tc>
                  <a:txBody>
                    <a:bodyPr/>
                    <a:lstStyle/>
                    <a:p>
                      <a:pPr algn="r" fontAlgn="ctr"/>
                      <a:r>
                        <a:rPr lang="en-GB" sz="2800" b="1">
                          <a:effectLst/>
                        </a:rPr>
                        <a:t>support</a:t>
                      </a:r>
                    </a:p>
                  </a:txBody>
                  <a:tcPr anchor="ctr"/>
                </a:tc>
                <a:tc>
                  <a:txBody>
                    <a:bodyPr/>
                    <a:lstStyle/>
                    <a:p>
                      <a:pPr algn="r" fontAlgn="ctr"/>
                      <a:r>
                        <a:rPr lang="en-GB" sz="2800">
                          <a:effectLst/>
                        </a:rPr>
                        <a:t>1276.000000</a:t>
                      </a:r>
                    </a:p>
                  </a:txBody>
                  <a:tcPr anchor="ctr"/>
                </a:tc>
                <a:tc>
                  <a:txBody>
                    <a:bodyPr/>
                    <a:lstStyle/>
                    <a:p>
                      <a:pPr algn="r" fontAlgn="ctr"/>
                      <a:r>
                        <a:rPr lang="en-GB" sz="2800">
                          <a:effectLst/>
                        </a:rPr>
                        <a:t>1276.000000</a:t>
                      </a:r>
                    </a:p>
                  </a:txBody>
                  <a:tcPr anchor="ctr"/>
                </a:tc>
                <a:tc>
                  <a:txBody>
                    <a:bodyPr/>
                    <a:lstStyle/>
                    <a:p>
                      <a:pPr algn="r" fontAlgn="ctr"/>
                      <a:r>
                        <a:rPr lang="en-GB" sz="2800">
                          <a:effectLst/>
                        </a:rPr>
                        <a:t>1276.000000</a:t>
                      </a:r>
                    </a:p>
                  </a:txBody>
                  <a:tcPr anchor="ctr">
                    <a:noFill/>
                  </a:tcPr>
                </a:tc>
                <a:tc>
                  <a:txBody>
                    <a:bodyPr/>
                    <a:lstStyle/>
                    <a:p>
                      <a:pPr algn="r" fontAlgn="ctr"/>
                      <a:r>
                        <a:rPr lang="en-GB" sz="2800">
                          <a:effectLst/>
                        </a:rPr>
                        <a:t>1276.000000</a:t>
                      </a:r>
                    </a:p>
                  </a:txBody>
                  <a:tcPr anchor="ctr"/>
                </a:tc>
                <a:tc>
                  <a:txBody>
                    <a:bodyPr/>
                    <a:lstStyle/>
                    <a:p>
                      <a:pPr algn="r" fontAlgn="ctr"/>
                      <a:r>
                        <a:rPr lang="en-GB" sz="2800">
                          <a:effectLst/>
                        </a:rPr>
                        <a:t>1276.000000</a:t>
                      </a:r>
                    </a:p>
                  </a:txBody>
                  <a:tcPr anchor="ctr"/>
                </a:tc>
                <a:tc>
                  <a:txBody>
                    <a:bodyPr/>
                    <a:lstStyle/>
                    <a:p>
                      <a:pPr algn="r" fontAlgn="ctr"/>
                      <a:r>
                        <a:rPr lang="en-GB" sz="2800" dirty="0">
                          <a:effectLst/>
                        </a:rPr>
                        <a:t>1276.000000</a:t>
                      </a:r>
                    </a:p>
                  </a:txBody>
                  <a:tcPr anchor="ctr"/>
                </a:tc>
                <a:extLst>
                  <a:ext uri="{0D108BD9-81ED-4DB2-BD59-A6C34878D82A}">
                    <a16:rowId xmlns:a16="http://schemas.microsoft.com/office/drawing/2014/main" val="1500373656"/>
                  </a:ext>
                </a:extLst>
              </a:tr>
              <a:tr h="1068211">
                <a:tc>
                  <a:txBody>
                    <a:bodyPr/>
                    <a:lstStyle/>
                    <a:p>
                      <a:pPr algn="r" fontAlgn="ctr"/>
                      <a:r>
                        <a:rPr lang="en-GB" sz="2800" b="1">
                          <a:effectLst/>
                        </a:rPr>
                        <a:t>cross_val training score</a:t>
                      </a:r>
                    </a:p>
                  </a:txBody>
                  <a:tcPr anchor="ctr"/>
                </a:tc>
                <a:tc>
                  <a:txBody>
                    <a:bodyPr/>
                    <a:lstStyle/>
                    <a:p>
                      <a:pPr algn="r" fontAlgn="ctr"/>
                      <a:r>
                        <a:rPr lang="en-GB" sz="2800">
                          <a:effectLst/>
                        </a:rPr>
                        <a:t>0.710002</a:t>
                      </a:r>
                    </a:p>
                  </a:txBody>
                  <a:tcPr anchor="ctr"/>
                </a:tc>
                <a:tc>
                  <a:txBody>
                    <a:bodyPr/>
                    <a:lstStyle/>
                    <a:p>
                      <a:pPr algn="r" fontAlgn="ctr"/>
                      <a:r>
                        <a:rPr lang="en-GB" sz="2800">
                          <a:effectLst/>
                        </a:rPr>
                        <a:t>0.689562</a:t>
                      </a:r>
                    </a:p>
                  </a:txBody>
                  <a:tcPr anchor="ctr"/>
                </a:tc>
                <a:tc>
                  <a:txBody>
                    <a:bodyPr/>
                    <a:lstStyle/>
                    <a:p>
                      <a:pPr algn="r" fontAlgn="ctr"/>
                      <a:r>
                        <a:rPr lang="en-GB" sz="2800" dirty="0">
                          <a:effectLst/>
                        </a:rPr>
                        <a:t>0.735233</a:t>
                      </a:r>
                    </a:p>
                  </a:txBody>
                  <a:tcPr anchor="ctr">
                    <a:solidFill>
                      <a:srgbClr val="92D050"/>
                    </a:solidFill>
                  </a:tcPr>
                </a:tc>
                <a:tc>
                  <a:txBody>
                    <a:bodyPr/>
                    <a:lstStyle/>
                    <a:p>
                      <a:pPr algn="r" fontAlgn="ctr"/>
                      <a:r>
                        <a:rPr lang="en-GB" sz="2800">
                          <a:effectLst/>
                        </a:rPr>
                        <a:t>0.709342</a:t>
                      </a:r>
                    </a:p>
                  </a:txBody>
                  <a:tcPr anchor="ctr"/>
                </a:tc>
                <a:tc>
                  <a:txBody>
                    <a:bodyPr/>
                    <a:lstStyle/>
                    <a:p>
                      <a:pPr algn="r" fontAlgn="ctr"/>
                      <a:r>
                        <a:rPr lang="en-GB" sz="2800" dirty="0">
                          <a:effectLst/>
                        </a:rPr>
                        <a:t>0.734883</a:t>
                      </a:r>
                    </a:p>
                  </a:txBody>
                  <a:tcPr anchor="ctr">
                    <a:noFill/>
                  </a:tcPr>
                </a:tc>
                <a:tc>
                  <a:txBody>
                    <a:bodyPr/>
                    <a:lstStyle/>
                    <a:p>
                      <a:pPr algn="r" fontAlgn="ctr"/>
                      <a:r>
                        <a:rPr lang="en-GB" sz="2800" dirty="0">
                          <a:effectLst/>
                        </a:rPr>
                        <a:t>0.723452</a:t>
                      </a:r>
                    </a:p>
                  </a:txBody>
                  <a:tcPr anchor="ctr"/>
                </a:tc>
                <a:extLst>
                  <a:ext uri="{0D108BD9-81ED-4DB2-BD59-A6C34878D82A}">
                    <a16:rowId xmlns:a16="http://schemas.microsoft.com/office/drawing/2014/main" val="3121112678"/>
                  </a:ext>
                </a:extLst>
              </a:tr>
              <a:tr h="1068211">
                <a:tc>
                  <a:txBody>
                    <a:bodyPr/>
                    <a:lstStyle/>
                    <a:p>
                      <a:pPr algn="r" fontAlgn="ctr"/>
                      <a:r>
                        <a:rPr lang="en-GB" sz="2800" b="1">
                          <a:effectLst/>
                        </a:rPr>
                        <a:t>test score</a:t>
                      </a:r>
                    </a:p>
                  </a:txBody>
                  <a:tcPr anchor="ctr"/>
                </a:tc>
                <a:tc>
                  <a:txBody>
                    <a:bodyPr/>
                    <a:lstStyle/>
                    <a:p>
                      <a:pPr algn="r" fontAlgn="ctr"/>
                      <a:r>
                        <a:rPr lang="en-GB" sz="2800">
                          <a:effectLst/>
                        </a:rPr>
                        <a:t>0.705329</a:t>
                      </a:r>
                    </a:p>
                  </a:txBody>
                  <a:tcPr anchor="ctr"/>
                </a:tc>
                <a:tc>
                  <a:txBody>
                    <a:bodyPr/>
                    <a:lstStyle/>
                    <a:p>
                      <a:pPr algn="r" fontAlgn="ctr"/>
                      <a:r>
                        <a:rPr lang="en-GB" sz="2800">
                          <a:effectLst/>
                        </a:rPr>
                        <a:t>0.666144</a:t>
                      </a:r>
                    </a:p>
                  </a:txBody>
                  <a:tcPr anchor="ctr"/>
                </a:tc>
                <a:tc>
                  <a:txBody>
                    <a:bodyPr/>
                    <a:lstStyle/>
                    <a:p>
                      <a:pPr algn="r" fontAlgn="ctr"/>
                      <a:r>
                        <a:rPr lang="en-GB" sz="2800" dirty="0">
                          <a:effectLst/>
                        </a:rPr>
                        <a:t>0.735110</a:t>
                      </a:r>
                    </a:p>
                  </a:txBody>
                  <a:tcPr anchor="ctr">
                    <a:solidFill>
                      <a:srgbClr val="92D050"/>
                    </a:solidFill>
                  </a:tcPr>
                </a:tc>
                <a:tc>
                  <a:txBody>
                    <a:bodyPr/>
                    <a:lstStyle/>
                    <a:p>
                      <a:pPr algn="r" fontAlgn="ctr"/>
                      <a:r>
                        <a:rPr lang="en-GB" sz="2800">
                          <a:effectLst/>
                        </a:rPr>
                        <a:t>0.709248</a:t>
                      </a:r>
                    </a:p>
                  </a:txBody>
                  <a:tcPr anchor="ctr"/>
                </a:tc>
                <a:tc>
                  <a:txBody>
                    <a:bodyPr/>
                    <a:lstStyle/>
                    <a:p>
                      <a:pPr algn="r" fontAlgn="ctr"/>
                      <a:r>
                        <a:rPr lang="en-GB" sz="2800" dirty="0">
                          <a:effectLst/>
                        </a:rPr>
                        <a:t>0.724138</a:t>
                      </a:r>
                    </a:p>
                  </a:txBody>
                  <a:tcPr anchor="ctr">
                    <a:noFill/>
                  </a:tcPr>
                </a:tc>
                <a:tc>
                  <a:txBody>
                    <a:bodyPr/>
                    <a:lstStyle/>
                    <a:p>
                      <a:pPr algn="r" fontAlgn="ctr"/>
                      <a:r>
                        <a:rPr lang="en-GB" sz="2800" dirty="0">
                          <a:effectLst/>
                        </a:rPr>
                        <a:t>0.727273</a:t>
                      </a:r>
                    </a:p>
                  </a:txBody>
                  <a:tcPr anchor="ct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08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Models</a:t>
            </a:r>
            <a:r>
              <a:rPr lang="it-IT" sz="6000" b="1" dirty="0">
                <a:solidFill>
                  <a:srgbClr val="212121"/>
                </a:solidFill>
                <a:latin typeface="Montserrat"/>
                <a:ea typeface="Montserrat"/>
                <a:cs typeface="Montserrat"/>
                <a:sym typeface="Montserrat"/>
              </a:rPr>
              <a:t> with </a:t>
            </a:r>
            <a:r>
              <a:rPr lang="it-IT" sz="6000" b="1" dirty="0" err="1">
                <a:solidFill>
                  <a:srgbClr val="212121"/>
                </a:solidFill>
                <a:latin typeface="Montserrat"/>
                <a:ea typeface="Montserrat"/>
                <a:cs typeface="Montserrat"/>
                <a:sym typeface="Montserrat"/>
              </a:rPr>
              <a:t>highest</a:t>
            </a:r>
            <a:r>
              <a:rPr lang="it-IT" sz="6000" b="1" dirty="0">
                <a:solidFill>
                  <a:srgbClr val="212121"/>
                </a:solidFill>
                <a:latin typeface="Montserrat"/>
                <a:ea typeface="Montserrat"/>
                <a:cs typeface="Montserrat"/>
                <a:sym typeface="Montserrat"/>
              </a:rPr>
              <a:t> F1 score</a:t>
            </a: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3679040"/>
            <a:ext cx="8540750" cy="954107"/>
          </a:xfrm>
          <a:prstGeom prst="rect">
            <a:avLst/>
          </a:prstGeom>
          <a:noFill/>
        </p:spPr>
        <p:txBody>
          <a:bodyPr wrap="square" rtlCol="0">
            <a:spAutoFit/>
          </a:bodyPr>
          <a:lstStyle/>
          <a:p>
            <a:pPr marL="742950" lvl="1" indent="-285750">
              <a:buFont typeface="Arial" panose="020B0604020202020204" pitchFamily="34" charset="0"/>
              <a:buChar char="•"/>
            </a:pPr>
            <a:r>
              <a:rPr lang="en-GB" sz="2800" dirty="0">
                <a:latin typeface="Helvetica Neue" panose="02000503000000020004" pitchFamily="2" charset="0"/>
              </a:rPr>
              <a:t>SVC </a:t>
            </a:r>
            <a:r>
              <a:rPr lang="en-GB" sz="2800" dirty="0" err="1">
                <a:latin typeface="Helvetica Neue" panose="02000503000000020004" pitchFamily="2" charset="0"/>
              </a:rPr>
              <a:t>Tfidf</a:t>
            </a:r>
            <a:r>
              <a:rPr lang="en-GB" sz="2800" dirty="0">
                <a:latin typeface="Helvetica Neue" panose="02000503000000020004" pitchFamily="2" charset="0"/>
              </a:rPr>
              <a:t> </a:t>
            </a:r>
            <a:r>
              <a:rPr lang="en-GB" sz="2800" dirty="0" err="1">
                <a:latin typeface="Helvetica Neue" panose="02000503000000020004" pitchFamily="2" charset="0"/>
              </a:rPr>
              <a:t>Vectoriser</a:t>
            </a:r>
            <a:r>
              <a:rPr lang="en-GB" sz="2800" dirty="0">
                <a:latin typeface="Helvetica Neue" panose="02000503000000020004" pitchFamily="2" charset="0"/>
              </a:rPr>
              <a:t> (0.697820) </a:t>
            </a:r>
          </a:p>
          <a:p>
            <a:pPr marL="742950" lvl="1" indent="-285750">
              <a:buFont typeface="Arial" panose="020B0604020202020204" pitchFamily="34" charset="0"/>
              <a:buChar char="•"/>
            </a:pPr>
            <a:r>
              <a:rPr lang="en-GB" sz="2800" dirty="0">
                <a:latin typeface="Helvetica Neue" panose="02000503000000020004" pitchFamily="2" charset="0"/>
              </a:rPr>
              <a:t>Logistic Regression CVEC (0.686371)</a:t>
            </a:r>
          </a:p>
        </p:txBody>
      </p:sp>
      <p:pic>
        <p:nvPicPr>
          <p:cNvPr id="8" name="Picture 7">
            <a:extLst>
              <a:ext uri="{FF2B5EF4-FFF2-40B4-BE49-F238E27FC236}">
                <a16:creationId xmlns:a16="http://schemas.microsoft.com/office/drawing/2014/main" id="{78E07C16-3283-DE49-8902-2C4A3658F4F5}"/>
              </a:ext>
            </a:extLst>
          </p:cNvPr>
          <p:cNvPicPr>
            <a:picLocks noChangeAspect="1"/>
          </p:cNvPicPr>
          <p:nvPr/>
        </p:nvPicPr>
        <p:blipFill rotWithShape="1">
          <a:blip r:embed="rId3"/>
          <a:srcRect t="-1" b="1816"/>
          <a:stretch/>
        </p:blipFill>
        <p:spPr>
          <a:xfrm>
            <a:off x="13474701" y="2478964"/>
            <a:ext cx="8447918" cy="3807322"/>
          </a:xfrm>
          <a:prstGeom prst="rect">
            <a:avLst/>
          </a:prstGeom>
        </p:spPr>
      </p:pic>
      <p:sp>
        <p:nvSpPr>
          <p:cNvPr id="11" name="TextBox 10">
            <a:extLst>
              <a:ext uri="{FF2B5EF4-FFF2-40B4-BE49-F238E27FC236}">
                <a16:creationId xmlns:a16="http://schemas.microsoft.com/office/drawing/2014/main" id="{960404DB-5602-444B-8836-583E1649AC87}"/>
              </a:ext>
            </a:extLst>
          </p:cNvPr>
          <p:cNvSpPr txBox="1"/>
          <p:nvPr/>
        </p:nvSpPr>
        <p:spPr>
          <a:xfrm>
            <a:off x="10805584" y="3951371"/>
            <a:ext cx="8540750" cy="6555641"/>
          </a:xfrm>
          <a:prstGeom prst="rect">
            <a:avLst/>
          </a:prstGeom>
          <a:noFill/>
        </p:spPr>
        <p:txBody>
          <a:bodyPr wrap="square" rtlCol="0">
            <a:spAutoFit/>
          </a:bodyPr>
          <a:lstStyle/>
          <a:p>
            <a:r>
              <a:rPr lang="en-US" sz="2800" b="1" dirty="0"/>
              <a:t>SVC TFIDF</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b="1" dirty="0"/>
              <a:t>Logistic</a:t>
            </a:r>
          </a:p>
          <a:p>
            <a:r>
              <a:rPr lang="en-US" sz="2800" b="1" dirty="0"/>
              <a:t>Regression</a:t>
            </a:r>
          </a:p>
          <a:p>
            <a:r>
              <a:rPr lang="en-US" sz="2800" b="1" dirty="0"/>
              <a:t>CVEC</a:t>
            </a:r>
          </a:p>
        </p:txBody>
      </p:sp>
      <p:pic>
        <p:nvPicPr>
          <p:cNvPr id="3" name="Picture 2">
            <a:extLst>
              <a:ext uri="{FF2B5EF4-FFF2-40B4-BE49-F238E27FC236}">
                <a16:creationId xmlns:a16="http://schemas.microsoft.com/office/drawing/2014/main" id="{D4C09557-3A7C-B843-92C9-414031032D9F}"/>
              </a:ext>
            </a:extLst>
          </p:cNvPr>
          <p:cNvPicPr>
            <a:picLocks noChangeAspect="1"/>
          </p:cNvPicPr>
          <p:nvPr/>
        </p:nvPicPr>
        <p:blipFill>
          <a:blip r:embed="rId4"/>
          <a:stretch>
            <a:fillRect/>
          </a:stretch>
        </p:blipFill>
        <p:spPr>
          <a:xfrm>
            <a:off x="13576301" y="7829104"/>
            <a:ext cx="8390210" cy="3807322"/>
          </a:xfrm>
          <a:prstGeom prst="rect">
            <a:avLst/>
          </a:prstGeom>
        </p:spPr>
      </p:pic>
      <p:sp>
        <p:nvSpPr>
          <p:cNvPr id="9" name="TextBox 8">
            <a:extLst>
              <a:ext uri="{FF2B5EF4-FFF2-40B4-BE49-F238E27FC236}">
                <a16:creationId xmlns:a16="http://schemas.microsoft.com/office/drawing/2014/main" id="{E0548DEA-ACC3-814B-A694-888584597CD8}"/>
              </a:ext>
            </a:extLst>
          </p:cNvPr>
          <p:cNvSpPr txBox="1"/>
          <p:nvPr/>
        </p:nvSpPr>
        <p:spPr>
          <a:xfrm>
            <a:off x="1212850" y="7715077"/>
            <a:ext cx="8540750" cy="954107"/>
          </a:xfrm>
          <a:prstGeom prst="rect">
            <a:avLst/>
          </a:prstGeom>
          <a:noFill/>
        </p:spPr>
        <p:txBody>
          <a:bodyPr wrap="square" rtlCol="0">
            <a:spAutoFit/>
          </a:bodyPr>
          <a:lstStyle/>
          <a:p>
            <a:r>
              <a:rPr lang="en-GB" sz="2800" dirty="0">
                <a:latin typeface="Helvetica Neue" panose="02000503000000020004" pitchFamily="2" charset="0"/>
              </a:rPr>
              <a:t>Logistic regression is making larger errors at prediction of 1* for true 5* reviews and vice versa.</a:t>
            </a:r>
          </a:p>
        </p:txBody>
      </p:sp>
    </p:spTree>
    <p:extLst>
      <p:ext uri="{BB962C8B-B14F-4D97-AF65-F5344CB8AC3E}">
        <p14:creationId xmlns:p14="http://schemas.microsoft.com/office/powerpoint/2010/main" val="451593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Spread of </a:t>
            </a:r>
            <a:r>
              <a:rPr lang="it-IT" sz="6000" b="1" dirty="0" err="1">
                <a:solidFill>
                  <a:srgbClr val="212121"/>
                </a:solidFill>
                <a:latin typeface="Montserrat"/>
                <a:ea typeface="Montserrat"/>
                <a:cs typeface="Montserrat"/>
                <a:sym typeface="Montserrat"/>
              </a:rPr>
              <a:t>predictions</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is</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limited</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Let’s</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try</a:t>
            </a:r>
            <a:r>
              <a:rPr lang="it-IT" sz="6000" b="1" dirty="0">
                <a:solidFill>
                  <a:srgbClr val="212121"/>
                </a:solidFill>
                <a:latin typeface="Montserrat"/>
                <a:ea typeface="Montserrat"/>
                <a:cs typeface="Montserrat"/>
                <a:sym typeface="Montserrat"/>
              </a:rPr>
              <a:t> high or </a:t>
            </a:r>
            <a:r>
              <a:rPr lang="it-IT" sz="6000" b="1" dirty="0" err="1">
                <a:solidFill>
                  <a:srgbClr val="212121"/>
                </a:solidFill>
                <a:latin typeface="Montserrat"/>
                <a:ea typeface="Montserrat"/>
                <a:cs typeface="Montserrat"/>
                <a:sym typeface="Montserrat"/>
              </a:rPr>
              <a:t>low</a:t>
            </a:r>
            <a:r>
              <a:rPr lang="it-IT" sz="6000" b="1" dirty="0">
                <a:solidFill>
                  <a:srgbClr val="212121"/>
                </a:solidFill>
                <a:latin typeface="Montserrat"/>
                <a:ea typeface="Montserrat"/>
                <a:cs typeface="Montserrat"/>
                <a:sym typeface="Montserrat"/>
              </a:rPr>
              <a:t>.</a:t>
            </a: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3679040"/>
            <a:ext cx="8540750" cy="5262979"/>
          </a:xfrm>
          <a:prstGeom prst="rect">
            <a:avLst/>
          </a:prstGeom>
          <a:noFill/>
        </p:spPr>
        <p:txBody>
          <a:bodyPr wrap="square" rtlCol="0">
            <a:spAutoFit/>
          </a:bodyPr>
          <a:lstStyle/>
          <a:p>
            <a:r>
              <a:rPr lang="en-GB" sz="2800" dirty="0"/>
              <a:t>Predicting high or low star rating</a:t>
            </a:r>
          </a:p>
          <a:p>
            <a:endParaRPr lang="en-GB" sz="2800" dirty="0"/>
          </a:p>
          <a:p>
            <a:r>
              <a:rPr lang="en-GB" sz="2800" dirty="0"/>
              <a:t>Creating a new column in the dataset 'binary rating' with the following assigned depending on the star rating. </a:t>
            </a:r>
          </a:p>
          <a:p>
            <a:r>
              <a:rPr lang="en-GB" sz="2800" dirty="0"/>
              <a:t>Low: 1 and 2</a:t>
            </a:r>
          </a:p>
          <a:p>
            <a:r>
              <a:rPr lang="en-GB" sz="2800" dirty="0"/>
              <a:t>High: 4 and 5</a:t>
            </a:r>
          </a:p>
          <a:p>
            <a:endParaRPr lang="en-GB" sz="2800" dirty="0"/>
          </a:p>
          <a:p>
            <a:r>
              <a:rPr lang="en-GB" sz="2800" dirty="0">
                <a:latin typeface="Helvetica Neue" panose="02000503000000020004" pitchFamily="2" charset="0"/>
              </a:rPr>
              <a:t>The same class imbalance is present which has so far been accounted for using </a:t>
            </a:r>
            <a:r>
              <a:rPr lang="en-GB" sz="2800" dirty="0" err="1">
                <a:latin typeface="Helvetica Neue" panose="02000503000000020004" pitchFamily="2" charset="0"/>
              </a:rPr>
              <a:t>class_weights</a:t>
            </a:r>
            <a:r>
              <a:rPr lang="en-GB" sz="2800" dirty="0">
                <a:latin typeface="Helvetica Neue" panose="02000503000000020004" pitchFamily="2" charset="0"/>
              </a:rPr>
              <a:t> = balanced. As a hyperparameter and using F1 as the performance metric. </a:t>
            </a:r>
          </a:p>
        </p:txBody>
      </p:sp>
      <p:pic>
        <p:nvPicPr>
          <p:cNvPr id="7" name="Picture 6">
            <a:extLst>
              <a:ext uri="{FF2B5EF4-FFF2-40B4-BE49-F238E27FC236}">
                <a16:creationId xmlns:a16="http://schemas.microsoft.com/office/drawing/2014/main" id="{6C4DAAA5-F479-2B48-93E9-6CDB53200BFB}"/>
              </a:ext>
            </a:extLst>
          </p:cNvPr>
          <p:cNvPicPr>
            <a:picLocks noChangeAspect="1"/>
          </p:cNvPicPr>
          <p:nvPr/>
        </p:nvPicPr>
        <p:blipFill>
          <a:blip r:embed="rId3"/>
          <a:stretch>
            <a:fillRect/>
          </a:stretch>
        </p:blipFill>
        <p:spPr>
          <a:xfrm>
            <a:off x="7074958" y="9027583"/>
            <a:ext cx="16225456" cy="3608917"/>
          </a:xfrm>
          <a:prstGeom prst="rect">
            <a:avLst/>
          </a:prstGeom>
        </p:spPr>
      </p:pic>
    </p:spTree>
    <p:extLst>
      <p:ext uri="{BB962C8B-B14F-4D97-AF65-F5344CB8AC3E}">
        <p14:creationId xmlns:p14="http://schemas.microsoft.com/office/powerpoint/2010/main" val="1286508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a:t>
            </a:r>
            <a:r>
              <a:rPr lang="it-IT" sz="6000" b="1" dirty="0" err="1">
                <a:solidFill>
                  <a:srgbClr val="212121"/>
                </a:solidFill>
                <a:latin typeface="Montserrat"/>
                <a:ea typeface="Montserrat"/>
                <a:cs typeface="Montserrat"/>
                <a:sym typeface="Montserrat"/>
              </a:rPr>
              <a:t>Binary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problem</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w</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Count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Vectoriser</a:t>
            </a:r>
            <a:endParaRPr lang="it-IT" sz="6000" b="1" dirty="0">
              <a:solidFill>
                <a:srgbClr val="212121"/>
              </a:solidFill>
              <a:latin typeface="Montserrat"/>
              <a:ea typeface="Montserrat"/>
              <a:cs typeface="Montserrat"/>
              <a:sym typeface="Montserrat"/>
            </a:endParaRP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2516271645"/>
              </p:ext>
            </p:extLst>
          </p:nvPr>
        </p:nvGraphicFramePr>
        <p:xfrm>
          <a:off x="569382" y="2873206"/>
          <a:ext cx="19886085" cy="7780866"/>
        </p:xfrm>
        <a:graphic>
          <a:graphicData uri="http://schemas.openxmlformats.org/drawingml/2006/table">
            <a:tbl>
              <a:tblPr firstRow="1" bandRow="1">
                <a:tableStyleId>{5940675A-B579-460E-94D1-54222C63F5DA}</a:tableStyleId>
              </a:tblPr>
              <a:tblGrid>
                <a:gridCol w="2343151">
                  <a:extLst>
                    <a:ext uri="{9D8B030D-6E8A-4147-A177-3AD203B41FA5}">
                      <a16:colId xmlns:a16="http://schemas.microsoft.com/office/drawing/2014/main" val="1320121035"/>
                    </a:ext>
                  </a:extLst>
                </a:gridCol>
                <a:gridCol w="2844800">
                  <a:extLst>
                    <a:ext uri="{9D8B030D-6E8A-4147-A177-3AD203B41FA5}">
                      <a16:colId xmlns:a16="http://schemas.microsoft.com/office/drawing/2014/main" val="3229831757"/>
                    </a:ext>
                  </a:extLst>
                </a:gridCol>
                <a:gridCol w="2912534">
                  <a:extLst>
                    <a:ext uri="{9D8B030D-6E8A-4147-A177-3AD203B41FA5}">
                      <a16:colId xmlns:a16="http://schemas.microsoft.com/office/drawing/2014/main" val="3350301363"/>
                    </a:ext>
                  </a:extLst>
                </a:gridCol>
                <a:gridCol w="3048000">
                  <a:extLst>
                    <a:ext uri="{9D8B030D-6E8A-4147-A177-3AD203B41FA5}">
                      <a16:colId xmlns:a16="http://schemas.microsoft.com/office/drawing/2014/main" val="4254517489"/>
                    </a:ext>
                  </a:extLst>
                </a:gridCol>
                <a:gridCol w="3251200">
                  <a:extLst>
                    <a:ext uri="{9D8B030D-6E8A-4147-A177-3AD203B41FA5}">
                      <a16:colId xmlns:a16="http://schemas.microsoft.com/office/drawing/2014/main" val="4233232639"/>
                    </a:ext>
                  </a:extLst>
                </a:gridCol>
                <a:gridCol w="3115733">
                  <a:extLst>
                    <a:ext uri="{9D8B030D-6E8A-4147-A177-3AD203B41FA5}">
                      <a16:colId xmlns:a16="http://schemas.microsoft.com/office/drawing/2014/main" val="1059067125"/>
                    </a:ext>
                  </a:extLst>
                </a:gridCol>
                <a:gridCol w="2370667">
                  <a:extLst>
                    <a:ext uri="{9D8B030D-6E8A-4147-A177-3AD203B41FA5}">
                      <a16:colId xmlns:a16="http://schemas.microsoft.com/office/drawing/2014/main" val="3975427436"/>
                    </a:ext>
                  </a:extLst>
                </a:gridCol>
              </a:tblGrid>
              <a:tr h="1068211">
                <a:tc>
                  <a:txBody>
                    <a:bodyPr/>
                    <a:lstStyle/>
                    <a:p>
                      <a:pPr algn="ctr"/>
                      <a:endParaRPr lang="en-US" sz="2800" dirty="0">
                        <a:solidFill>
                          <a:schemeClr val="tx2">
                            <a:lumMod val="10000"/>
                          </a:schemeClr>
                        </a:solidFill>
                      </a:endParaRPr>
                    </a:p>
                  </a:txBody>
                  <a:tcPr>
                    <a:solidFill>
                      <a:schemeClr val="tx1">
                        <a:lumMod val="40000"/>
                        <a:lumOff val="60000"/>
                      </a:schemeClr>
                    </a:solidFill>
                  </a:tcPr>
                </a:tc>
                <a:tc>
                  <a:txBody>
                    <a:bodyPr/>
                    <a:lstStyle/>
                    <a:p>
                      <a:pPr algn="r" fontAlgn="ctr"/>
                      <a:r>
                        <a:rPr lang="en-GB" sz="2800" b="1">
                          <a:effectLst/>
                        </a:rPr>
                        <a:t>KNN</a:t>
                      </a:r>
                    </a:p>
                  </a:txBody>
                  <a:tcPr anchor="ctr">
                    <a:solidFill>
                      <a:schemeClr val="tx1">
                        <a:lumMod val="40000"/>
                        <a:lumOff val="60000"/>
                      </a:schemeClr>
                    </a:solidFill>
                  </a:tcPr>
                </a:tc>
                <a:tc>
                  <a:txBody>
                    <a:bodyPr/>
                    <a:lstStyle/>
                    <a:p>
                      <a:pPr algn="r" fontAlgn="ctr"/>
                      <a:r>
                        <a:rPr lang="en-GB" sz="2800" b="1">
                          <a:effectLst/>
                        </a:rPr>
                        <a:t>SVC</a:t>
                      </a:r>
                    </a:p>
                  </a:txBody>
                  <a:tcPr anchor="ctr">
                    <a:solidFill>
                      <a:schemeClr val="tx1">
                        <a:lumMod val="40000"/>
                        <a:lumOff val="60000"/>
                      </a:schemeClr>
                    </a:solidFill>
                  </a:tcPr>
                </a:tc>
                <a:tc>
                  <a:txBody>
                    <a:bodyPr/>
                    <a:lstStyle/>
                    <a:p>
                      <a:pPr algn="r" fontAlgn="ctr"/>
                      <a:r>
                        <a:rPr lang="en-GB" sz="2800" b="1">
                          <a:effectLst/>
                        </a:rPr>
                        <a:t>Logreg</a:t>
                      </a:r>
                    </a:p>
                  </a:txBody>
                  <a:tcPr anchor="ctr">
                    <a:solidFill>
                      <a:schemeClr val="tx1">
                        <a:lumMod val="40000"/>
                        <a:lumOff val="60000"/>
                      </a:schemeClr>
                    </a:solidFill>
                  </a:tcPr>
                </a:tc>
                <a:tc>
                  <a:txBody>
                    <a:bodyPr/>
                    <a:lstStyle/>
                    <a:p>
                      <a:pPr algn="r" fontAlgn="ctr"/>
                      <a:r>
                        <a:rPr lang="en-GB" sz="2800" b="1">
                          <a:effectLst/>
                        </a:rPr>
                        <a:t>RandForest</a:t>
                      </a:r>
                    </a:p>
                  </a:txBody>
                  <a:tcPr anchor="ctr">
                    <a:solidFill>
                      <a:schemeClr val="tx1">
                        <a:lumMod val="40000"/>
                        <a:lumOff val="60000"/>
                      </a:schemeClr>
                    </a:solidFill>
                  </a:tcPr>
                </a:tc>
                <a:tc>
                  <a:txBody>
                    <a:bodyPr/>
                    <a:lstStyle/>
                    <a:p>
                      <a:pPr algn="r" fontAlgn="ctr"/>
                      <a:r>
                        <a:rPr lang="en-GB" sz="2800" b="1">
                          <a:effectLst/>
                        </a:rPr>
                        <a:t>GradBoost</a:t>
                      </a:r>
                    </a:p>
                  </a:txBody>
                  <a:tcPr anchor="ctr">
                    <a:solidFill>
                      <a:schemeClr val="tx1">
                        <a:lumMod val="40000"/>
                        <a:lumOff val="60000"/>
                      </a:schemeClr>
                    </a:solidFill>
                  </a:tcPr>
                </a:tc>
                <a:tc>
                  <a:txBody>
                    <a:bodyPr/>
                    <a:lstStyle/>
                    <a:p>
                      <a:pPr algn="r" fontAlgn="ctr"/>
                      <a:r>
                        <a:rPr lang="en-GB" sz="2800" b="1" dirty="0" err="1">
                          <a:effectLst/>
                        </a:rPr>
                        <a:t>MultinomialNB</a:t>
                      </a:r>
                      <a:endParaRPr lang="en-GB" sz="2800" b="1" dirty="0">
                        <a:effectLst/>
                      </a:endParaRPr>
                    </a:p>
                  </a:txBody>
                  <a:tcPr anchor="ct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algn="r" fontAlgn="ctr"/>
                      <a:r>
                        <a:rPr lang="en-GB" sz="2800" b="1" dirty="0">
                          <a:effectLst/>
                        </a:rPr>
                        <a:t>precision</a:t>
                      </a:r>
                    </a:p>
                  </a:txBody>
                  <a:tcPr anchor="ctr"/>
                </a:tc>
                <a:tc>
                  <a:txBody>
                    <a:bodyPr/>
                    <a:lstStyle/>
                    <a:p>
                      <a:pPr algn="r" fontAlgn="ctr"/>
                      <a:r>
                        <a:rPr lang="en-GB" sz="2800" dirty="0">
                          <a:effectLst/>
                        </a:rPr>
                        <a:t>0.888478</a:t>
                      </a:r>
                    </a:p>
                  </a:txBody>
                  <a:tcPr anchor="ctr"/>
                </a:tc>
                <a:tc>
                  <a:txBody>
                    <a:bodyPr/>
                    <a:lstStyle/>
                    <a:p>
                      <a:pPr algn="r" fontAlgn="ctr"/>
                      <a:r>
                        <a:rPr lang="en-GB" sz="2800">
                          <a:effectLst/>
                        </a:rPr>
                        <a:t>0.937927</a:t>
                      </a:r>
                    </a:p>
                  </a:txBody>
                  <a:tcPr anchor="ctr">
                    <a:noFill/>
                  </a:tcPr>
                </a:tc>
                <a:tc>
                  <a:txBody>
                    <a:bodyPr/>
                    <a:lstStyle/>
                    <a:p>
                      <a:pPr algn="r" fontAlgn="ctr"/>
                      <a:r>
                        <a:rPr lang="en-GB" sz="2800" dirty="0">
                          <a:effectLst/>
                        </a:rPr>
                        <a:t>0.952023</a:t>
                      </a:r>
                    </a:p>
                  </a:txBody>
                  <a:tcPr anchor="ctr">
                    <a:noFill/>
                  </a:tcPr>
                </a:tc>
                <a:tc>
                  <a:txBody>
                    <a:bodyPr/>
                    <a:lstStyle/>
                    <a:p>
                      <a:pPr algn="r" fontAlgn="ctr"/>
                      <a:r>
                        <a:rPr lang="en-GB" sz="2800">
                          <a:effectLst/>
                        </a:rPr>
                        <a:t>0.920469</a:t>
                      </a:r>
                    </a:p>
                  </a:txBody>
                  <a:tcPr anchor="ctr"/>
                </a:tc>
                <a:tc>
                  <a:txBody>
                    <a:bodyPr/>
                    <a:lstStyle/>
                    <a:p>
                      <a:pPr algn="r" fontAlgn="ctr"/>
                      <a:r>
                        <a:rPr lang="en-GB" sz="2800">
                          <a:effectLst/>
                        </a:rPr>
                        <a:t>0.931145</a:t>
                      </a:r>
                    </a:p>
                  </a:txBody>
                  <a:tcPr anchor="ctr"/>
                </a:tc>
                <a:tc>
                  <a:txBody>
                    <a:bodyPr/>
                    <a:lstStyle/>
                    <a:p>
                      <a:pPr algn="r" fontAlgn="ctr"/>
                      <a:r>
                        <a:rPr lang="en-GB" sz="2800" dirty="0">
                          <a:effectLst/>
                        </a:rPr>
                        <a:t>0.934784</a:t>
                      </a:r>
                    </a:p>
                  </a:txBody>
                  <a:tcPr anchor="ctr"/>
                </a:tc>
                <a:extLst>
                  <a:ext uri="{0D108BD9-81ED-4DB2-BD59-A6C34878D82A}">
                    <a16:rowId xmlns:a16="http://schemas.microsoft.com/office/drawing/2014/main" val="1876119679"/>
                  </a:ext>
                </a:extLst>
              </a:tr>
              <a:tr h="1068211">
                <a:tc>
                  <a:txBody>
                    <a:bodyPr/>
                    <a:lstStyle/>
                    <a:p>
                      <a:pPr algn="r" fontAlgn="ctr"/>
                      <a:r>
                        <a:rPr lang="en-GB" sz="2800" b="1">
                          <a:effectLst/>
                        </a:rPr>
                        <a:t>recall</a:t>
                      </a:r>
                    </a:p>
                  </a:txBody>
                  <a:tcPr anchor="ctr"/>
                </a:tc>
                <a:tc>
                  <a:txBody>
                    <a:bodyPr/>
                    <a:lstStyle/>
                    <a:p>
                      <a:pPr algn="r" fontAlgn="ctr"/>
                      <a:r>
                        <a:rPr lang="en-GB" sz="2800">
                          <a:effectLst/>
                        </a:rPr>
                        <a:t>0.914191</a:t>
                      </a:r>
                    </a:p>
                  </a:txBody>
                  <a:tcPr anchor="ctr"/>
                </a:tc>
                <a:tc>
                  <a:txBody>
                    <a:bodyPr/>
                    <a:lstStyle/>
                    <a:p>
                      <a:pPr algn="r" fontAlgn="ctr"/>
                      <a:r>
                        <a:rPr lang="en-GB" sz="2800">
                          <a:effectLst/>
                        </a:rPr>
                        <a:t>0.938944</a:t>
                      </a:r>
                    </a:p>
                  </a:txBody>
                  <a:tcPr anchor="ctr"/>
                </a:tc>
                <a:tc>
                  <a:txBody>
                    <a:bodyPr/>
                    <a:lstStyle/>
                    <a:p>
                      <a:pPr algn="r" fontAlgn="ctr"/>
                      <a:r>
                        <a:rPr lang="en-GB" sz="2800" dirty="0">
                          <a:effectLst/>
                        </a:rPr>
                        <a:t>0.952970</a:t>
                      </a:r>
                    </a:p>
                  </a:txBody>
                  <a:tcPr anchor="ctr">
                    <a:noFill/>
                  </a:tcPr>
                </a:tc>
                <a:tc>
                  <a:txBody>
                    <a:bodyPr/>
                    <a:lstStyle/>
                    <a:p>
                      <a:pPr algn="r" fontAlgn="ctr"/>
                      <a:r>
                        <a:rPr lang="en-GB" sz="2800">
                          <a:effectLst/>
                        </a:rPr>
                        <a:t>0.920792</a:t>
                      </a:r>
                    </a:p>
                  </a:txBody>
                  <a:tcPr anchor="ctr"/>
                </a:tc>
                <a:tc>
                  <a:txBody>
                    <a:bodyPr/>
                    <a:lstStyle/>
                    <a:p>
                      <a:pPr algn="r" fontAlgn="ctr"/>
                      <a:r>
                        <a:rPr lang="en-GB" sz="2800">
                          <a:effectLst/>
                        </a:rPr>
                        <a:t>0.931518</a:t>
                      </a:r>
                    </a:p>
                  </a:txBody>
                  <a:tcPr anchor="ctr">
                    <a:noFill/>
                  </a:tcPr>
                </a:tc>
                <a:tc>
                  <a:txBody>
                    <a:bodyPr/>
                    <a:lstStyle/>
                    <a:p>
                      <a:pPr algn="r" fontAlgn="ctr"/>
                      <a:r>
                        <a:rPr lang="en-GB" sz="2800" dirty="0">
                          <a:effectLst/>
                        </a:rPr>
                        <a:t>0.938119</a:t>
                      </a:r>
                    </a:p>
                  </a:txBody>
                  <a:tcPr anchor="ctr">
                    <a:noFill/>
                  </a:tcPr>
                </a:tc>
                <a:extLst>
                  <a:ext uri="{0D108BD9-81ED-4DB2-BD59-A6C34878D82A}">
                    <a16:rowId xmlns:a16="http://schemas.microsoft.com/office/drawing/2014/main" val="2355180750"/>
                  </a:ext>
                </a:extLst>
              </a:tr>
              <a:tr h="1068211">
                <a:tc>
                  <a:txBody>
                    <a:bodyPr/>
                    <a:lstStyle/>
                    <a:p>
                      <a:pPr algn="r" fontAlgn="ctr"/>
                      <a:r>
                        <a:rPr lang="en-GB" sz="2800" b="1">
                          <a:effectLst/>
                        </a:rPr>
                        <a:t>f1-score</a:t>
                      </a:r>
                    </a:p>
                  </a:txBody>
                  <a:tcPr anchor="ctr"/>
                </a:tc>
                <a:tc>
                  <a:txBody>
                    <a:bodyPr/>
                    <a:lstStyle/>
                    <a:p>
                      <a:pPr algn="r" fontAlgn="ctr"/>
                      <a:r>
                        <a:rPr lang="en-GB" sz="2800">
                          <a:effectLst/>
                        </a:rPr>
                        <a:t>0.888662</a:t>
                      </a:r>
                    </a:p>
                  </a:txBody>
                  <a:tcPr anchor="ctr"/>
                </a:tc>
                <a:tc>
                  <a:txBody>
                    <a:bodyPr/>
                    <a:lstStyle/>
                    <a:p>
                      <a:pPr algn="r" fontAlgn="ctr"/>
                      <a:r>
                        <a:rPr lang="en-GB" sz="2800">
                          <a:effectLst/>
                        </a:rPr>
                        <a:t>0.938412</a:t>
                      </a:r>
                    </a:p>
                  </a:txBody>
                  <a:tcPr anchor="ctr">
                    <a:noFill/>
                  </a:tcPr>
                </a:tc>
                <a:tc>
                  <a:txBody>
                    <a:bodyPr/>
                    <a:lstStyle/>
                    <a:p>
                      <a:pPr algn="r" fontAlgn="ctr"/>
                      <a:r>
                        <a:rPr lang="en-GB" sz="2800" dirty="0">
                          <a:effectLst/>
                        </a:rPr>
                        <a:t>0.952455</a:t>
                      </a:r>
                    </a:p>
                  </a:txBody>
                  <a:tcPr anchor="ctr">
                    <a:solidFill>
                      <a:srgbClr val="92D050"/>
                    </a:solidFill>
                  </a:tcPr>
                </a:tc>
                <a:tc>
                  <a:txBody>
                    <a:bodyPr/>
                    <a:lstStyle/>
                    <a:p>
                      <a:pPr algn="r" fontAlgn="ctr"/>
                      <a:r>
                        <a:rPr lang="en-GB" sz="2800">
                          <a:effectLst/>
                        </a:rPr>
                        <a:t>0.890858</a:t>
                      </a:r>
                    </a:p>
                  </a:txBody>
                  <a:tcPr anchor="ctr"/>
                </a:tc>
                <a:tc>
                  <a:txBody>
                    <a:bodyPr/>
                    <a:lstStyle/>
                    <a:p>
                      <a:pPr algn="r" fontAlgn="ctr"/>
                      <a:r>
                        <a:rPr lang="en-GB" sz="2800">
                          <a:effectLst/>
                        </a:rPr>
                        <a:t>0.912360</a:t>
                      </a:r>
                    </a:p>
                  </a:txBody>
                  <a:tcPr anchor="ctr"/>
                </a:tc>
                <a:tc>
                  <a:txBody>
                    <a:bodyPr/>
                    <a:lstStyle/>
                    <a:p>
                      <a:pPr algn="r" fontAlgn="ctr"/>
                      <a:r>
                        <a:rPr lang="en-GB" sz="2800" dirty="0">
                          <a:effectLst/>
                        </a:rPr>
                        <a:t>0.925321</a:t>
                      </a:r>
                    </a:p>
                  </a:txBody>
                  <a:tcPr anchor="ctr"/>
                </a:tc>
                <a:extLst>
                  <a:ext uri="{0D108BD9-81ED-4DB2-BD59-A6C34878D82A}">
                    <a16:rowId xmlns:a16="http://schemas.microsoft.com/office/drawing/2014/main" val="2415711815"/>
                  </a:ext>
                </a:extLst>
              </a:tr>
              <a:tr h="1068211">
                <a:tc>
                  <a:txBody>
                    <a:bodyPr/>
                    <a:lstStyle/>
                    <a:p>
                      <a:pPr algn="r" fontAlgn="ctr"/>
                      <a:r>
                        <a:rPr lang="en-GB" sz="2800" b="1">
                          <a:effectLst/>
                        </a:rPr>
                        <a:t>support</a:t>
                      </a:r>
                    </a:p>
                  </a:txBody>
                  <a:tcPr anchor="ctr"/>
                </a:tc>
                <a:tc>
                  <a:txBody>
                    <a:bodyPr/>
                    <a:lstStyle/>
                    <a:p>
                      <a:pPr algn="r" fontAlgn="ctr"/>
                      <a:r>
                        <a:rPr lang="en-GB" sz="2800">
                          <a:effectLst/>
                        </a:rPr>
                        <a:t>1212.000000</a:t>
                      </a:r>
                    </a:p>
                  </a:txBody>
                  <a:tcPr anchor="ctr"/>
                </a:tc>
                <a:tc>
                  <a:txBody>
                    <a:bodyPr/>
                    <a:lstStyle/>
                    <a:p>
                      <a:pPr algn="r" fontAlgn="ctr"/>
                      <a:r>
                        <a:rPr lang="en-GB" sz="2800">
                          <a:effectLst/>
                        </a:rPr>
                        <a:t>1212.000000</a:t>
                      </a:r>
                    </a:p>
                  </a:txBody>
                  <a:tcPr anchor="ctr"/>
                </a:tc>
                <a:tc>
                  <a:txBody>
                    <a:bodyPr/>
                    <a:lstStyle/>
                    <a:p>
                      <a:pPr algn="r" fontAlgn="ctr"/>
                      <a:r>
                        <a:rPr lang="en-GB" sz="2800" dirty="0">
                          <a:effectLst/>
                        </a:rPr>
                        <a:t>1212.000000</a:t>
                      </a:r>
                    </a:p>
                  </a:txBody>
                  <a:tcPr anchor="ctr">
                    <a:noFill/>
                  </a:tcPr>
                </a:tc>
                <a:tc>
                  <a:txBody>
                    <a:bodyPr/>
                    <a:lstStyle/>
                    <a:p>
                      <a:pPr algn="r" fontAlgn="ctr"/>
                      <a:r>
                        <a:rPr lang="en-GB" sz="2800">
                          <a:effectLst/>
                        </a:rPr>
                        <a:t>1212.000000</a:t>
                      </a:r>
                    </a:p>
                  </a:txBody>
                  <a:tcPr anchor="ctr"/>
                </a:tc>
                <a:tc>
                  <a:txBody>
                    <a:bodyPr/>
                    <a:lstStyle/>
                    <a:p>
                      <a:pPr algn="r" fontAlgn="ctr"/>
                      <a:r>
                        <a:rPr lang="en-GB" sz="2800">
                          <a:effectLst/>
                        </a:rPr>
                        <a:t>1212.000000</a:t>
                      </a:r>
                    </a:p>
                  </a:txBody>
                  <a:tcPr anchor="ctr"/>
                </a:tc>
                <a:tc>
                  <a:txBody>
                    <a:bodyPr/>
                    <a:lstStyle/>
                    <a:p>
                      <a:pPr algn="r" fontAlgn="ctr"/>
                      <a:r>
                        <a:rPr lang="en-GB" sz="2800" dirty="0">
                          <a:effectLst/>
                        </a:rPr>
                        <a:t>1212.000000</a:t>
                      </a:r>
                    </a:p>
                  </a:txBody>
                  <a:tcPr anchor="ctr"/>
                </a:tc>
                <a:extLst>
                  <a:ext uri="{0D108BD9-81ED-4DB2-BD59-A6C34878D82A}">
                    <a16:rowId xmlns:a16="http://schemas.microsoft.com/office/drawing/2014/main" val="1500373656"/>
                  </a:ext>
                </a:extLst>
              </a:tr>
              <a:tr h="1068211">
                <a:tc>
                  <a:txBody>
                    <a:bodyPr/>
                    <a:lstStyle/>
                    <a:p>
                      <a:pPr algn="r" fontAlgn="ctr"/>
                      <a:r>
                        <a:rPr lang="en-GB" sz="2800" b="1">
                          <a:effectLst/>
                        </a:rPr>
                        <a:t>cross_val training score</a:t>
                      </a:r>
                    </a:p>
                  </a:txBody>
                  <a:tcPr anchor="ctr"/>
                </a:tc>
                <a:tc>
                  <a:txBody>
                    <a:bodyPr/>
                    <a:lstStyle/>
                    <a:p>
                      <a:pPr algn="r" fontAlgn="ctr"/>
                      <a:r>
                        <a:rPr lang="en-GB" sz="2800">
                          <a:effectLst/>
                        </a:rPr>
                        <a:t>0.921825</a:t>
                      </a:r>
                    </a:p>
                  </a:txBody>
                  <a:tcPr anchor="ctr"/>
                </a:tc>
                <a:tc>
                  <a:txBody>
                    <a:bodyPr/>
                    <a:lstStyle/>
                    <a:p>
                      <a:pPr algn="r" fontAlgn="ctr"/>
                      <a:r>
                        <a:rPr lang="en-GB" sz="2800" dirty="0">
                          <a:effectLst/>
                        </a:rPr>
                        <a:t>0.934553</a:t>
                      </a:r>
                    </a:p>
                  </a:txBody>
                  <a:tcPr anchor="ctr"/>
                </a:tc>
                <a:tc>
                  <a:txBody>
                    <a:bodyPr/>
                    <a:lstStyle/>
                    <a:p>
                      <a:pPr algn="r" fontAlgn="ctr"/>
                      <a:r>
                        <a:rPr lang="en-GB" sz="2800" dirty="0">
                          <a:effectLst/>
                        </a:rPr>
                        <a:t>0.944815</a:t>
                      </a:r>
                    </a:p>
                  </a:txBody>
                  <a:tcPr anchor="ctr">
                    <a:noFill/>
                  </a:tcPr>
                </a:tc>
                <a:tc>
                  <a:txBody>
                    <a:bodyPr/>
                    <a:lstStyle/>
                    <a:p>
                      <a:pPr algn="r" fontAlgn="ctr"/>
                      <a:r>
                        <a:rPr lang="en-GB" sz="2800">
                          <a:effectLst/>
                        </a:rPr>
                        <a:t>0.918288</a:t>
                      </a:r>
                    </a:p>
                  </a:txBody>
                  <a:tcPr anchor="ctr"/>
                </a:tc>
                <a:tc>
                  <a:txBody>
                    <a:bodyPr/>
                    <a:lstStyle/>
                    <a:p>
                      <a:pPr algn="r" fontAlgn="ctr"/>
                      <a:r>
                        <a:rPr lang="en-GB" sz="2800">
                          <a:effectLst/>
                        </a:rPr>
                        <a:t>0.926066</a:t>
                      </a:r>
                    </a:p>
                  </a:txBody>
                  <a:tcPr anchor="ctr">
                    <a:noFill/>
                  </a:tcPr>
                </a:tc>
                <a:tc>
                  <a:txBody>
                    <a:bodyPr/>
                    <a:lstStyle/>
                    <a:p>
                      <a:pPr algn="r" fontAlgn="ctr"/>
                      <a:r>
                        <a:rPr lang="en-GB" sz="2800" dirty="0">
                          <a:effectLst/>
                        </a:rPr>
                        <a:t>0.928197</a:t>
                      </a:r>
                    </a:p>
                  </a:txBody>
                  <a:tcPr anchor="ctr"/>
                </a:tc>
                <a:extLst>
                  <a:ext uri="{0D108BD9-81ED-4DB2-BD59-A6C34878D82A}">
                    <a16:rowId xmlns:a16="http://schemas.microsoft.com/office/drawing/2014/main" val="3121112678"/>
                  </a:ext>
                </a:extLst>
              </a:tr>
              <a:tr h="1068211">
                <a:tc>
                  <a:txBody>
                    <a:bodyPr/>
                    <a:lstStyle/>
                    <a:p>
                      <a:pPr algn="r" fontAlgn="ctr"/>
                      <a:r>
                        <a:rPr lang="en-GB" sz="2800" b="1">
                          <a:effectLst/>
                        </a:rPr>
                        <a:t>test score</a:t>
                      </a:r>
                    </a:p>
                  </a:txBody>
                  <a:tcPr anchor="ctr"/>
                </a:tc>
                <a:tc>
                  <a:txBody>
                    <a:bodyPr/>
                    <a:lstStyle/>
                    <a:p>
                      <a:pPr algn="r" fontAlgn="ctr"/>
                      <a:r>
                        <a:rPr lang="en-GB" sz="2800">
                          <a:effectLst/>
                        </a:rPr>
                        <a:t>0.914191</a:t>
                      </a:r>
                    </a:p>
                  </a:txBody>
                  <a:tcPr anchor="ctr"/>
                </a:tc>
                <a:tc>
                  <a:txBody>
                    <a:bodyPr/>
                    <a:lstStyle/>
                    <a:p>
                      <a:pPr algn="r" fontAlgn="ctr"/>
                      <a:r>
                        <a:rPr lang="en-GB" sz="2800">
                          <a:effectLst/>
                        </a:rPr>
                        <a:t>0.938944</a:t>
                      </a:r>
                    </a:p>
                  </a:txBody>
                  <a:tcPr anchor="ctr"/>
                </a:tc>
                <a:tc>
                  <a:txBody>
                    <a:bodyPr/>
                    <a:lstStyle/>
                    <a:p>
                      <a:pPr algn="r" fontAlgn="ctr"/>
                      <a:r>
                        <a:rPr lang="en-GB" sz="2800" dirty="0">
                          <a:effectLst/>
                        </a:rPr>
                        <a:t>0.952970</a:t>
                      </a:r>
                    </a:p>
                  </a:txBody>
                  <a:tcPr anchor="ctr">
                    <a:noFill/>
                  </a:tcPr>
                </a:tc>
                <a:tc>
                  <a:txBody>
                    <a:bodyPr/>
                    <a:lstStyle/>
                    <a:p>
                      <a:pPr algn="r" fontAlgn="ctr"/>
                      <a:r>
                        <a:rPr lang="en-GB" sz="2800">
                          <a:effectLst/>
                        </a:rPr>
                        <a:t>0.920792</a:t>
                      </a:r>
                    </a:p>
                  </a:txBody>
                  <a:tcPr anchor="ctr"/>
                </a:tc>
                <a:tc>
                  <a:txBody>
                    <a:bodyPr/>
                    <a:lstStyle/>
                    <a:p>
                      <a:pPr algn="r" fontAlgn="ctr"/>
                      <a:r>
                        <a:rPr lang="en-GB" sz="2800">
                          <a:effectLst/>
                        </a:rPr>
                        <a:t>0.931518</a:t>
                      </a:r>
                    </a:p>
                  </a:txBody>
                  <a:tcPr anchor="ctr">
                    <a:noFill/>
                  </a:tcPr>
                </a:tc>
                <a:tc>
                  <a:txBody>
                    <a:bodyPr/>
                    <a:lstStyle/>
                    <a:p>
                      <a:pPr algn="r" fontAlgn="ctr"/>
                      <a:r>
                        <a:rPr lang="en-GB" sz="2800" dirty="0">
                          <a:effectLst/>
                        </a:rPr>
                        <a:t>0.938119</a:t>
                      </a:r>
                    </a:p>
                  </a:txBody>
                  <a:tcPr anchor="ct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503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Model: </a:t>
            </a:r>
            <a:r>
              <a:rPr lang="it-IT" sz="6000" b="1" dirty="0" err="1">
                <a:solidFill>
                  <a:srgbClr val="212121"/>
                </a:solidFill>
                <a:latin typeface="Montserrat"/>
                <a:ea typeface="Montserrat"/>
                <a:cs typeface="Montserrat"/>
                <a:sym typeface="Montserrat"/>
              </a:rPr>
              <a:t>Binary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problem</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w</a:t>
            </a:r>
            <a:r>
              <a:rPr lang="it-IT" sz="6000" b="1" dirty="0">
                <a:solidFill>
                  <a:srgbClr val="212121"/>
                </a:solidFill>
                <a:latin typeface="Montserrat"/>
                <a:ea typeface="Montserrat"/>
                <a:cs typeface="Montserrat"/>
                <a:sym typeface="Montserrat"/>
              </a:rPr>
              <a:t>/ TFIDF</a:t>
            </a:r>
          </a:p>
        </p:txBody>
      </p:sp>
      <p:graphicFrame>
        <p:nvGraphicFramePr>
          <p:cNvPr id="4" name="Table 3">
            <a:extLst>
              <a:ext uri="{FF2B5EF4-FFF2-40B4-BE49-F238E27FC236}">
                <a16:creationId xmlns:a16="http://schemas.microsoft.com/office/drawing/2014/main" id="{53FA8ED0-D7D5-184B-B3CB-B186BE25D2D6}"/>
              </a:ext>
            </a:extLst>
          </p:cNvPr>
          <p:cNvGraphicFramePr>
            <a:graphicFrameLocks noGrp="1"/>
          </p:cNvGraphicFramePr>
          <p:nvPr>
            <p:extLst>
              <p:ext uri="{D42A27DB-BD31-4B8C-83A1-F6EECF244321}">
                <p14:modId xmlns:p14="http://schemas.microsoft.com/office/powerpoint/2010/main" val="853835154"/>
              </p:ext>
            </p:extLst>
          </p:nvPr>
        </p:nvGraphicFramePr>
        <p:xfrm>
          <a:off x="569382" y="2873206"/>
          <a:ext cx="19886085" cy="7780866"/>
        </p:xfrm>
        <a:graphic>
          <a:graphicData uri="http://schemas.openxmlformats.org/drawingml/2006/table">
            <a:tbl>
              <a:tblPr firstRow="1" bandRow="1">
                <a:tableStyleId>{5940675A-B579-460E-94D1-54222C63F5DA}</a:tableStyleId>
              </a:tblPr>
              <a:tblGrid>
                <a:gridCol w="2343151">
                  <a:extLst>
                    <a:ext uri="{9D8B030D-6E8A-4147-A177-3AD203B41FA5}">
                      <a16:colId xmlns:a16="http://schemas.microsoft.com/office/drawing/2014/main" val="1320121035"/>
                    </a:ext>
                  </a:extLst>
                </a:gridCol>
                <a:gridCol w="2844800">
                  <a:extLst>
                    <a:ext uri="{9D8B030D-6E8A-4147-A177-3AD203B41FA5}">
                      <a16:colId xmlns:a16="http://schemas.microsoft.com/office/drawing/2014/main" val="3229831757"/>
                    </a:ext>
                  </a:extLst>
                </a:gridCol>
                <a:gridCol w="2912534">
                  <a:extLst>
                    <a:ext uri="{9D8B030D-6E8A-4147-A177-3AD203B41FA5}">
                      <a16:colId xmlns:a16="http://schemas.microsoft.com/office/drawing/2014/main" val="3350301363"/>
                    </a:ext>
                  </a:extLst>
                </a:gridCol>
                <a:gridCol w="3048000">
                  <a:extLst>
                    <a:ext uri="{9D8B030D-6E8A-4147-A177-3AD203B41FA5}">
                      <a16:colId xmlns:a16="http://schemas.microsoft.com/office/drawing/2014/main" val="4254517489"/>
                    </a:ext>
                  </a:extLst>
                </a:gridCol>
                <a:gridCol w="3251200">
                  <a:extLst>
                    <a:ext uri="{9D8B030D-6E8A-4147-A177-3AD203B41FA5}">
                      <a16:colId xmlns:a16="http://schemas.microsoft.com/office/drawing/2014/main" val="4233232639"/>
                    </a:ext>
                  </a:extLst>
                </a:gridCol>
                <a:gridCol w="3115733">
                  <a:extLst>
                    <a:ext uri="{9D8B030D-6E8A-4147-A177-3AD203B41FA5}">
                      <a16:colId xmlns:a16="http://schemas.microsoft.com/office/drawing/2014/main" val="1059067125"/>
                    </a:ext>
                  </a:extLst>
                </a:gridCol>
                <a:gridCol w="2370667">
                  <a:extLst>
                    <a:ext uri="{9D8B030D-6E8A-4147-A177-3AD203B41FA5}">
                      <a16:colId xmlns:a16="http://schemas.microsoft.com/office/drawing/2014/main" val="3975427436"/>
                    </a:ext>
                  </a:extLst>
                </a:gridCol>
              </a:tblGrid>
              <a:tr h="1068211">
                <a:tc>
                  <a:txBody>
                    <a:bodyPr/>
                    <a:lstStyle/>
                    <a:p>
                      <a:pPr algn="ctr"/>
                      <a:endParaRPr lang="en-US" sz="2800" dirty="0">
                        <a:solidFill>
                          <a:schemeClr val="tx2">
                            <a:lumMod val="10000"/>
                          </a:schemeClr>
                        </a:solidFill>
                      </a:endParaRPr>
                    </a:p>
                  </a:txBody>
                  <a:tcPr>
                    <a:solidFill>
                      <a:schemeClr val="tx1">
                        <a:lumMod val="40000"/>
                        <a:lumOff val="60000"/>
                      </a:schemeClr>
                    </a:solidFill>
                  </a:tcPr>
                </a:tc>
                <a:tc>
                  <a:txBody>
                    <a:bodyPr/>
                    <a:lstStyle/>
                    <a:p>
                      <a:pPr algn="r" fontAlgn="ctr"/>
                      <a:r>
                        <a:rPr lang="en-GB" sz="2800" b="1">
                          <a:effectLst/>
                        </a:rPr>
                        <a:t>KNN</a:t>
                      </a:r>
                    </a:p>
                  </a:txBody>
                  <a:tcPr anchor="ctr">
                    <a:solidFill>
                      <a:schemeClr val="tx1">
                        <a:lumMod val="40000"/>
                        <a:lumOff val="60000"/>
                      </a:schemeClr>
                    </a:solidFill>
                  </a:tcPr>
                </a:tc>
                <a:tc>
                  <a:txBody>
                    <a:bodyPr/>
                    <a:lstStyle/>
                    <a:p>
                      <a:pPr algn="r" fontAlgn="ctr"/>
                      <a:r>
                        <a:rPr lang="en-GB" sz="2800" b="1">
                          <a:effectLst/>
                        </a:rPr>
                        <a:t>SVC</a:t>
                      </a:r>
                    </a:p>
                  </a:txBody>
                  <a:tcPr anchor="ctr">
                    <a:solidFill>
                      <a:schemeClr val="tx1">
                        <a:lumMod val="40000"/>
                        <a:lumOff val="60000"/>
                      </a:schemeClr>
                    </a:solidFill>
                  </a:tcPr>
                </a:tc>
                <a:tc>
                  <a:txBody>
                    <a:bodyPr/>
                    <a:lstStyle/>
                    <a:p>
                      <a:pPr algn="r" fontAlgn="ctr"/>
                      <a:r>
                        <a:rPr lang="en-GB" sz="2800" b="1">
                          <a:effectLst/>
                        </a:rPr>
                        <a:t>Logreg</a:t>
                      </a:r>
                    </a:p>
                  </a:txBody>
                  <a:tcPr anchor="ctr">
                    <a:solidFill>
                      <a:schemeClr val="tx1">
                        <a:lumMod val="40000"/>
                        <a:lumOff val="60000"/>
                      </a:schemeClr>
                    </a:solidFill>
                  </a:tcPr>
                </a:tc>
                <a:tc>
                  <a:txBody>
                    <a:bodyPr/>
                    <a:lstStyle/>
                    <a:p>
                      <a:pPr algn="r" fontAlgn="ctr"/>
                      <a:r>
                        <a:rPr lang="en-GB" sz="2800" b="1">
                          <a:effectLst/>
                        </a:rPr>
                        <a:t>RandForest</a:t>
                      </a:r>
                    </a:p>
                  </a:txBody>
                  <a:tcPr anchor="ctr">
                    <a:solidFill>
                      <a:schemeClr val="tx1">
                        <a:lumMod val="40000"/>
                        <a:lumOff val="60000"/>
                      </a:schemeClr>
                    </a:solidFill>
                  </a:tcPr>
                </a:tc>
                <a:tc>
                  <a:txBody>
                    <a:bodyPr/>
                    <a:lstStyle/>
                    <a:p>
                      <a:pPr algn="r" fontAlgn="ctr"/>
                      <a:r>
                        <a:rPr lang="en-GB" sz="2800" b="1">
                          <a:effectLst/>
                        </a:rPr>
                        <a:t>GradBoost</a:t>
                      </a:r>
                    </a:p>
                  </a:txBody>
                  <a:tcPr anchor="ctr">
                    <a:solidFill>
                      <a:schemeClr val="tx1">
                        <a:lumMod val="40000"/>
                        <a:lumOff val="60000"/>
                      </a:schemeClr>
                    </a:solidFill>
                  </a:tcPr>
                </a:tc>
                <a:tc>
                  <a:txBody>
                    <a:bodyPr/>
                    <a:lstStyle/>
                    <a:p>
                      <a:pPr algn="r" fontAlgn="ctr"/>
                      <a:r>
                        <a:rPr lang="en-GB" sz="2800" b="1" dirty="0" err="1">
                          <a:effectLst/>
                        </a:rPr>
                        <a:t>MultinomialNB</a:t>
                      </a:r>
                      <a:endParaRPr lang="en-GB" sz="2800" b="1" dirty="0">
                        <a:effectLst/>
                      </a:endParaRPr>
                    </a:p>
                  </a:txBody>
                  <a:tcPr anchor="ctr">
                    <a:solidFill>
                      <a:schemeClr val="tx1">
                        <a:lumMod val="40000"/>
                        <a:lumOff val="60000"/>
                      </a:schemeClr>
                    </a:solidFill>
                  </a:tcPr>
                </a:tc>
                <a:extLst>
                  <a:ext uri="{0D108BD9-81ED-4DB2-BD59-A6C34878D82A}">
                    <a16:rowId xmlns:a16="http://schemas.microsoft.com/office/drawing/2014/main" val="1733133869"/>
                  </a:ext>
                </a:extLst>
              </a:tr>
              <a:tr h="1068211">
                <a:tc>
                  <a:txBody>
                    <a:bodyPr/>
                    <a:lstStyle/>
                    <a:p>
                      <a:pPr algn="r" fontAlgn="ctr"/>
                      <a:r>
                        <a:rPr lang="en-GB" sz="2800" b="1" dirty="0">
                          <a:effectLst/>
                        </a:rPr>
                        <a:t>precision</a:t>
                      </a:r>
                    </a:p>
                  </a:txBody>
                  <a:tcPr anchor="ctr"/>
                </a:tc>
                <a:tc>
                  <a:txBody>
                    <a:bodyPr/>
                    <a:lstStyle/>
                    <a:p>
                      <a:pPr algn="r" fontAlgn="ctr"/>
                      <a:r>
                        <a:rPr lang="en-GB" sz="2800" dirty="0">
                          <a:effectLst/>
                        </a:rPr>
                        <a:t>0.925095</a:t>
                      </a:r>
                    </a:p>
                  </a:txBody>
                  <a:tcPr anchor="ctr"/>
                </a:tc>
                <a:tc>
                  <a:txBody>
                    <a:bodyPr/>
                    <a:lstStyle/>
                    <a:p>
                      <a:pPr algn="r" fontAlgn="ctr"/>
                      <a:r>
                        <a:rPr lang="en-GB" sz="2800">
                          <a:effectLst/>
                        </a:rPr>
                        <a:t>0.946223</a:t>
                      </a:r>
                    </a:p>
                  </a:txBody>
                  <a:tcPr anchor="ctr">
                    <a:noFill/>
                  </a:tcPr>
                </a:tc>
                <a:tc>
                  <a:txBody>
                    <a:bodyPr/>
                    <a:lstStyle/>
                    <a:p>
                      <a:pPr algn="r" fontAlgn="ctr"/>
                      <a:r>
                        <a:rPr lang="en-GB" sz="2800" dirty="0">
                          <a:effectLst/>
                        </a:rPr>
                        <a:t>0.937891</a:t>
                      </a:r>
                    </a:p>
                  </a:txBody>
                  <a:tcPr anchor="ctr">
                    <a:noFill/>
                  </a:tcPr>
                </a:tc>
                <a:tc>
                  <a:txBody>
                    <a:bodyPr/>
                    <a:lstStyle/>
                    <a:p>
                      <a:pPr algn="r" fontAlgn="ctr"/>
                      <a:r>
                        <a:rPr lang="en-GB" sz="2800">
                          <a:effectLst/>
                        </a:rPr>
                        <a:t>0.921289</a:t>
                      </a:r>
                    </a:p>
                  </a:txBody>
                  <a:tcPr anchor="ctr"/>
                </a:tc>
                <a:tc>
                  <a:txBody>
                    <a:bodyPr/>
                    <a:lstStyle/>
                    <a:p>
                      <a:pPr algn="r" fontAlgn="ctr"/>
                      <a:r>
                        <a:rPr lang="en-GB" sz="2800">
                          <a:effectLst/>
                        </a:rPr>
                        <a:t>0.932601</a:t>
                      </a:r>
                    </a:p>
                  </a:txBody>
                  <a:tcPr anchor="ctr"/>
                </a:tc>
                <a:tc>
                  <a:txBody>
                    <a:bodyPr/>
                    <a:lstStyle/>
                    <a:p>
                      <a:pPr algn="r" fontAlgn="ctr"/>
                      <a:r>
                        <a:rPr lang="en-GB" sz="2800" dirty="0">
                          <a:effectLst/>
                        </a:rPr>
                        <a:t>0.832732</a:t>
                      </a:r>
                    </a:p>
                  </a:txBody>
                  <a:tcPr anchor="ctr"/>
                </a:tc>
                <a:extLst>
                  <a:ext uri="{0D108BD9-81ED-4DB2-BD59-A6C34878D82A}">
                    <a16:rowId xmlns:a16="http://schemas.microsoft.com/office/drawing/2014/main" val="1876119679"/>
                  </a:ext>
                </a:extLst>
              </a:tr>
              <a:tr h="1068211">
                <a:tc>
                  <a:txBody>
                    <a:bodyPr/>
                    <a:lstStyle/>
                    <a:p>
                      <a:pPr algn="r" fontAlgn="ctr"/>
                      <a:r>
                        <a:rPr lang="en-GB" sz="2800" b="1">
                          <a:effectLst/>
                        </a:rPr>
                        <a:t>recall</a:t>
                      </a:r>
                    </a:p>
                  </a:txBody>
                  <a:tcPr anchor="ctr"/>
                </a:tc>
                <a:tc>
                  <a:txBody>
                    <a:bodyPr/>
                    <a:lstStyle/>
                    <a:p>
                      <a:pPr algn="r" fontAlgn="ctr"/>
                      <a:r>
                        <a:rPr lang="en-GB" sz="2800">
                          <a:effectLst/>
                        </a:rPr>
                        <a:t>0.932343</a:t>
                      </a:r>
                    </a:p>
                  </a:txBody>
                  <a:tcPr anchor="ctr"/>
                </a:tc>
                <a:tc>
                  <a:txBody>
                    <a:bodyPr/>
                    <a:lstStyle/>
                    <a:p>
                      <a:pPr algn="r" fontAlgn="ctr"/>
                      <a:r>
                        <a:rPr lang="en-GB" sz="2800">
                          <a:effectLst/>
                        </a:rPr>
                        <a:t>0.948845</a:t>
                      </a:r>
                    </a:p>
                  </a:txBody>
                  <a:tcPr anchor="ctr"/>
                </a:tc>
                <a:tc>
                  <a:txBody>
                    <a:bodyPr/>
                    <a:lstStyle/>
                    <a:p>
                      <a:pPr algn="r" fontAlgn="ctr"/>
                      <a:r>
                        <a:rPr lang="en-GB" sz="2800" dirty="0">
                          <a:effectLst/>
                        </a:rPr>
                        <a:t>0.915017</a:t>
                      </a:r>
                    </a:p>
                  </a:txBody>
                  <a:tcPr anchor="ctr">
                    <a:noFill/>
                  </a:tcPr>
                </a:tc>
                <a:tc>
                  <a:txBody>
                    <a:bodyPr/>
                    <a:lstStyle/>
                    <a:p>
                      <a:pPr algn="r" fontAlgn="ctr"/>
                      <a:r>
                        <a:rPr lang="en-GB" sz="2800">
                          <a:effectLst/>
                        </a:rPr>
                        <a:t>0.929868</a:t>
                      </a:r>
                    </a:p>
                  </a:txBody>
                  <a:tcPr anchor="ctr"/>
                </a:tc>
                <a:tc>
                  <a:txBody>
                    <a:bodyPr/>
                    <a:lstStyle/>
                    <a:p>
                      <a:pPr algn="r" fontAlgn="ctr"/>
                      <a:r>
                        <a:rPr lang="en-GB" sz="2800">
                          <a:effectLst/>
                        </a:rPr>
                        <a:t>0.930693</a:t>
                      </a:r>
                    </a:p>
                  </a:txBody>
                  <a:tcPr anchor="ctr">
                    <a:noFill/>
                  </a:tcPr>
                </a:tc>
                <a:tc>
                  <a:txBody>
                    <a:bodyPr/>
                    <a:lstStyle/>
                    <a:p>
                      <a:pPr algn="r" fontAlgn="ctr"/>
                      <a:r>
                        <a:rPr lang="en-GB" sz="2800" dirty="0">
                          <a:effectLst/>
                        </a:rPr>
                        <a:t>0.912541</a:t>
                      </a:r>
                    </a:p>
                  </a:txBody>
                  <a:tcPr anchor="ctr">
                    <a:noFill/>
                  </a:tcPr>
                </a:tc>
                <a:extLst>
                  <a:ext uri="{0D108BD9-81ED-4DB2-BD59-A6C34878D82A}">
                    <a16:rowId xmlns:a16="http://schemas.microsoft.com/office/drawing/2014/main" val="2355180750"/>
                  </a:ext>
                </a:extLst>
              </a:tr>
              <a:tr h="1068211">
                <a:tc>
                  <a:txBody>
                    <a:bodyPr/>
                    <a:lstStyle/>
                    <a:p>
                      <a:pPr algn="r" fontAlgn="ctr"/>
                      <a:r>
                        <a:rPr lang="en-GB" sz="2800" b="1">
                          <a:effectLst/>
                        </a:rPr>
                        <a:t>f1-score</a:t>
                      </a:r>
                    </a:p>
                  </a:txBody>
                  <a:tcPr anchor="ctr"/>
                </a:tc>
                <a:tc>
                  <a:txBody>
                    <a:bodyPr/>
                    <a:lstStyle/>
                    <a:p>
                      <a:pPr algn="r" fontAlgn="ctr"/>
                      <a:r>
                        <a:rPr lang="en-GB" sz="2800">
                          <a:effectLst/>
                        </a:rPr>
                        <a:t>0.927220</a:t>
                      </a:r>
                    </a:p>
                  </a:txBody>
                  <a:tcPr anchor="ctr"/>
                </a:tc>
                <a:tc>
                  <a:txBody>
                    <a:bodyPr/>
                    <a:lstStyle/>
                    <a:p>
                      <a:pPr algn="r" fontAlgn="ctr"/>
                      <a:r>
                        <a:rPr lang="en-GB" sz="2800" dirty="0">
                          <a:effectLst/>
                        </a:rPr>
                        <a:t>0.947197</a:t>
                      </a:r>
                    </a:p>
                  </a:txBody>
                  <a:tcPr anchor="ctr">
                    <a:solidFill>
                      <a:srgbClr val="92D050"/>
                    </a:solidFill>
                  </a:tcPr>
                </a:tc>
                <a:tc>
                  <a:txBody>
                    <a:bodyPr/>
                    <a:lstStyle/>
                    <a:p>
                      <a:pPr algn="r" fontAlgn="ctr"/>
                      <a:r>
                        <a:rPr lang="en-GB" sz="2800" dirty="0">
                          <a:effectLst/>
                        </a:rPr>
                        <a:t>0.923103</a:t>
                      </a:r>
                    </a:p>
                  </a:txBody>
                  <a:tcPr anchor="ctr">
                    <a:noFill/>
                  </a:tcPr>
                </a:tc>
                <a:tc>
                  <a:txBody>
                    <a:bodyPr/>
                    <a:lstStyle/>
                    <a:p>
                      <a:pPr algn="r" fontAlgn="ctr"/>
                      <a:r>
                        <a:rPr lang="en-GB" sz="2800" dirty="0">
                          <a:effectLst/>
                        </a:rPr>
                        <a:t>0.914009</a:t>
                      </a:r>
                    </a:p>
                  </a:txBody>
                  <a:tcPr anchor="ctr"/>
                </a:tc>
                <a:tc>
                  <a:txBody>
                    <a:bodyPr/>
                    <a:lstStyle/>
                    <a:p>
                      <a:pPr algn="r" fontAlgn="ctr"/>
                      <a:r>
                        <a:rPr lang="en-GB" sz="2800">
                          <a:effectLst/>
                        </a:rPr>
                        <a:t>0.910073</a:t>
                      </a:r>
                    </a:p>
                  </a:txBody>
                  <a:tcPr anchor="ctr"/>
                </a:tc>
                <a:tc>
                  <a:txBody>
                    <a:bodyPr/>
                    <a:lstStyle/>
                    <a:p>
                      <a:pPr algn="r" fontAlgn="ctr"/>
                      <a:r>
                        <a:rPr lang="en-GB" sz="2800" dirty="0">
                          <a:effectLst/>
                        </a:rPr>
                        <a:t>0.870812</a:t>
                      </a:r>
                    </a:p>
                  </a:txBody>
                  <a:tcPr anchor="ctr"/>
                </a:tc>
                <a:extLst>
                  <a:ext uri="{0D108BD9-81ED-4DB2-BD59-A6C34878D82A}">
                    <a16:rowId xmlns:a16="http://schemas.microsoft.com/office/drawing/2014/main" val="2415711815"/>
                  </a:ext>
                </a:extLst>
              </a:tr>
              <a:tr h="1068211">
                <a:tc>
                  <a:txBody>
                    <a:bodyPr/>
                    <a:lstStyle/>
                    <a:p>
                      <a:pPr algn="r" fontAlgn="ctr"/>
                      <a:r>
                        <a:rPr lang="en-GB" sz="2800" b="1">
                          <a:effectLst/>
                        </a:rPr>
                        <a:t>support</a:t>
                      </a:r>
                    </a:p>
                  </a:txBody>
                  <a:tcPr anchor="ctr"/>
                </a:tc>
                <a:tc>
                  <a:txBody>
                    <a:bodyPr/>
                    <a:lstStyle/>
                    <a:p>
                      <a:pPr algn="r" fontAlgn="ctr"/>
                      <a:r>
                        <a:rPr lang="en-GB" sz="2800">
                          <a:effectLst/>
                        </a:rPr>
                        <a:t>1212.000000</a:t>
                      </a:r>
                    </a:p>
                  </a:txBody>
                  <a:tcPr anchor="ctr"/>
                </a:tc>
                <a:tc>
                  <a:txBody>
                    <a:bodyPr/>
                    <a:lstStyle/>
                    <a:p>
                      <a:pPr algn="r" fontAlgn="ctr"/>
                      <a:r>
                        <a:rPr lang="en-GB" sz="2800" dirty="0">
                          <a:effectLst/>
                        </a:rPr>
                        <a:t>1212.000000</a:t>
                      </a:r>
                    </a:p>
                  </a:txBody>
                  <a:tcPr anchor="ctr"/>
                </a:tc>
                <a:tc>
                  <a:txBody>
                    <a:bodyPr/>
                    <a:lstStyle/>
                    <a:p>
                      <a:pPr algn="r" fontAlgn="ctr"/>
                      <a:r>
                        <a:rPr lang="en-GB" sz="2800" dirty="0">
                          <a:effectLst/>
                        </a:rPr>
                        <a:t>1212.000000</a:t>
                      </a:r>
                    </a:p>
                  </a:txBody>
                  <a:tcPr anchor="ctr">
                    <a:noFill/>
                  </a:tcPr>
                </a:tc>
                <a:tc>
                  <a:txBody>
                    <a:bodyPr/>
                    <a:lstStyle/>
                    <a:p>
                      <a:pPr algn="r" fontAlgn="ctr"/>
                      <a:r>
                        <a:rPr lang="en-GB" sz="2800">
                          <a:effectLst/>
                        </a:rPr>
                        <a:t>1212.000000</a:t>
                      </a:r>
                    </a:p>
                  </a:txBody>
                  <a:tcPr anchor="ctr"/>
                </a:tc>
                <a:tc>
                  <a:txBody>
                    <a:bodyPr/>
                    <a:lstStyle/>
                    <a:p>
                      <a:pPr algn="r" fontAlgn="ctr"/>
                      <a:r>
                        <a:rPr lang="en-GB" sz="2800" dirty="0">
                          <a:effectLst/>
                        </a:rPr>
                        <a:t>1212.000000</a:t>
                      </a:r>
                    </a:p>
                  </a:txBody>
                  <a:tcPr anchor="ctr"/>
                </a:tc>
                <a:tc>
                  <a:txBody>
                    <a:bodyPr/>
                    <a:lstStyle/>
                    <a:p>
                      <a:pPr algn="r" fontAlgn="ctr"/>
                      <a:r>
                        <a:rPr lang="en-GB" sz="2800" dirty="0">
                          <a:effectLst/>
                        </a:rPr>
                        <a:t>1212.000000</a:t>
                      </a:r>
                    </a:p>
                  </a:txBody>
                  <a:tcPr anchor="ctr"/>
                </a:tc>
                <a:extLst>
                  <a:ext uri="{0D108BD9-81ED-4DB2-BD59-A6C34878D82A}">
                    <a16:rowId xmlns:a16="http://schemas.microsoft.com/office/drawing/2014/main" val="1500373656"/>
                  </a:ext>
                </a:extLst>
              </a:tr>
              <a:tr h="1068211">
                <a:tc>
                  <a:txBody>
                    <a:bodyPr/>
                    <a:lstStyle/>
                    <a:p>
                      <a:pPr algn="r" fontAlgn="ctr"/>
                      <a:r>
                        <a:rPr lang="en-GB" sz="2800" b="1">
                          <a:effectLst/>
                        </a:rPr>
                        <a:t>cross_val training score</a:t>
                      </a:r>
                    </a:p>
                  </a:txBody>
                  <a:tcPr anchor="ctr"/>
                </a:tc>
                <a:tc>
                  <a:txBody>
                    <a:bodyPr/>
                    <a:lstStyle/>
                    <a:p>
                      <a:pPr algn="r" fontAlgn="ctr"/>
                      <a:r>
                        <a:rPr lang="en-GB" sz="2800">
                          <a:effectLst/>
                        </a:rPr>
                        <a:t>0.927490</a:t>
                      </a:r>
                    </a:p>
                  </a:txBody>
                  <a:tcPr anchor="ctr"/>
                </a:tc>
                <a:tc>
                  <a:txBody>
                    <a:bodyPr/>
                    <a:lstStyle/>
                    <a:p>
                      <a:pPr algn="r" fontAlgn="ctr"/>
                      <a:r>
                        <a:rPr lang="en-GB" sz="2800">
                          <a:effectLst/>
                        </a:rPr>
                        <a:t>0.943758</a:t>
                      </a:r>
                    </a:p>
                  </a:txBody>
                  <a:tcPr anchor="ctr"/>
                </a:tc>
                <a:tc>
                  <a:txBody>
                    <a:bodyPr/>
                    <a:lstStyle/>
                    <a:p>
                      <a:pPr algn="r" fontAlgn="ctr"/>
                      <a:r>
                        <a:rPr lang="en-GB" sz="2800" dirty="0">
                          <a:effectLst/>
                        </a:rPr>
                        <a:t>0.916166</a:t>
                      </a:r>
                    </a:p>
                  </a:txBody>
                  <a:tcPr anchor="ctr">
                    <a:noFill/>
                  </a:tcPr>
                </a:tc>
                <a:tc>
                  <a:txBody>
                    <a:bodyPr/>
                    <a:lstStyle/>
                    <a:p>
                      <a:pPr algn="r" fontAlgn="ctr"/>
                      <a:r>
                        <a:rPr lang="en-GB" sz="2800">
                          <a:effectLst/>
                        </a:rPr>
                        <a:t>0.920409</a:t>
                      </a:r>
                    </a:p>
                  </a:txBody>
                  <a:tcPr anchor="ctr"/>
                </a:tc>
                <a:tc>
                  <a:txBody>
                    <a:bodyPr/>
                    <a:lstStyle/>
                    <a:p>
                      <a:pPr algn="r" fontAlgn="ctr"/>
                      <a:r>
                        <a:rPr lang="en-GB" sz="2800">
                          <a:effectLst/>
                        </a:rPr>
                        <a:t>0.927127</a:t>
                      </a:r>
                    </a:p>
                  </a:txBody>
                  <a:tcPr anchor="ctr">
                    <a:noFill/>
                  </a:tcPr>
                </a:tc>
                <a:tc>
                  <a:txBody>
                    <a:bodyPr/>
                    <a:lstStyle/>
                    <a:p>
                      <a:pPr algn="r" fontAlgn="ctr"/>
                      <a:r>
                        <a:rPr lang="en-GB" sz="2800" dirty="0">
                          <a:effectLst/>
                        </a:rPr>
                        <a:t>0.912275</a:t>
                      </a:r>
                    </a:p>
                  </a:txBody>
                  <a:tcPr anchor="ctr"/>
                </a:tc>
                <a:extLst>
                  <a:ext uri="{0D108BD9-81ED-4DB2-BD59-A6C34878D82A}">
                    <a16:rowId xmlns:a16="http://schemas.microsoft.com/office/drawing/2014/main" val="3121112678"/>
                  </a:ext>
                </a:extLst>
              </a:tr>
              <a:tr h="1068211">
                <a:tc>
                  <a:txBody>
                    <a:bodyPr/>
                    <a:lstStyle/>
                    <a:p>
                      <a:pPr algn="r" fontAlgn="ctr"/>
                      <a:r>
                        <a:rPr lang="en-GB" sz="2800" b="1">
                          <a:effectLst/>
                        </a:rPr>
                        <a:t>test score</a:t>
                      </a:r>
                    </a:p>
                  </a:txBody>
                  <a:tcPr anchor="ctr"/>
                </a:tc>
                <a:tc>
                  <a:txBody>
                    <a:bodyPr/>
                    <a:lstStyle/>
                    <a:p>
                      <a:pPr algn="r" fontAlgn="ctr"/>
                      <a:r>
                        <a:rPr lang="en-GB" sz="2800">
                          <a:effectLst/>
                        </a:rPr>
                        <a:t>0.932343</a:t>
                      </a:r>
                    </a:p>
                  </a:txBody>
                  <a:tcPr anchor="ctr"/>
                </a:tc>
                <a:tc>
                  <a:txBody>
                    <a:bodyPr/>
                    <a:lstStyle/>
                    <a:p>
                      <a:pPr algn="r" fontAlgn="ctr"/>
                      <a:r>
                        <a:rPr lang="en-GB" sz="2800">
                          <a:effectLst/>
                        </a:rPr>
                        <a:t>0.948845</a:t>
                      </a:r>
                    </a:p>
                  </a:txBody>
                  <a:tcPr anchor="ctr"/>
                </a:tc>
                <a:tc>
                  <a:txBody>
                    <a:bodyPr/>
                    <a:lstStyle/>
                    <a:p>
                      <a:pPr algn="r" fontAlgn="ctr"/>
                      <a:r>
                        <a:rPr lang="en-GB" sz="2800" dirty="0">
                          <a:effectLst/>
                        </a:rPr>
                        <a:t>0.915017</a:t>
                      </a:r>
                    </a:p>
                  </a:txBody>
                  <a:tcPr anchor="ctr">
                    <a:noFill/>
                  </a:tcPr>
                </a:tc>
                <a:tc>
                  <a:txBody>
                    <a:bodyPr/>
                    <a:lstStyle/>
                    <a:p>
                      <a:pPr algn="r" fontAlgn="ctr"/>
                      <a:r>
                        <a:rPr lang="en-GB" sz="2800">
                          <a:effectLst/>
                        </a:rPr>
                        <a:t>0.929868</a:t>
                      </a:r>
                    </a:p>
                  </a:txBody>
                  <a:tcPr anchor="ctr"/>
                </a:tc>
                <a:tc>
                  <a:txBody>
                    <a:bodyPr/>
                    <a:lstStyle/>
                    <a:p>
                      <a:pPr algn="r" fontAlgn="ctr"/>
                      <a:r>
                        <a:rPr lang="en-GB" sz="2800">
                          <a:effectLst/>
                        </a:rPr>
                        <a:t>0.930693</a:t>
                      </a:r>
                    </a:p>
                  </a:txBody>
                  <a:tcPr anchor="ctr">
                    <a:noFill/>
                  </a:tcPr>
                </a:tc>
                <a:tc>
                  <a:txBody>
                    <a:bodyPr/>
                    <a:lstStyle/>
                    <a:p>
                      <a:pPr algn="r" fontAlgn="ctr"/>
                      <a:r>
                        <a:rPr lang="en-GB" sz="2800" dirty="0">
                          <a:effectLst/>
                        </a:rPr>
                        <a:t>0.912541</a:t>
                      </a:r>
                    </a:p>
                  </a:txBody>
                  <a:tcPr anchor="ctr"/>
                </a:tc>
                <a:extLst>
                  <a:ext uri="{0D108BD9-81ED-4DB2-BD59-A6C34878D82A}">
                    <a16:rowId xmlns:a16="http://schemas.microsoft.com/office/drawing/2014/main" val="1557761630"/>
                  </a:ext>
                </a:extLst>
              </a:tr>
            </a:tbl>
          </a:graphicData>
        </a:graphic>
      </p:graphicFrame>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83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Binary</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Classification</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Highest</a:t>
            </a:r>
            <a:r>
              <a:rPr lang="it-IT" sz="6000" b="1" dirty="0">
                <a:solidFill>
                  <a:srgbClr val="212121"/>
                </a:solidFill>
                <a:latin typeface="Montserrat"/>
                <a:ea typeface="Montserrat"/>
                <a:cs typeface="Montserrat"/>
                <a:sym typeface="Montserrat"/>
              </a:rPr>
              <a:t> F1 score</a:t>
            </a: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3679040"/>
            <a:ext cx="8540750" cy="2246769"/>
          </a:xfrm>
          <a:prstGeom prst="rect">
            <a:avLst/>
          </a:prstGeom>
          <a:noFill/>
        </p:spPr>
        <p:txBody>
          <a:bodyPr wrap="square" rtlCol="0">
            <a:spAutoFit/>
          </a:bodyPr>
          <a:lstStyle/>
          <a:p>
            <a:pPr marL="742950" lvl="1" indent="-285750">
              <a:buFont typeface="Arial" panose="020B0604020202020204" pitchFamily="34" charset="0"/>
              <a:buChar char="•"/>
            </a:pPr>
            <a:r>
              <a:rPr lang="en-GB" sz="2800" dirty="0">
                <a:latin typeface="Helvetica Neue" panose="02000503000000020004" pitchFamily="2" charset="0"/>
              </a:rPr>
              <a:t>Again the same two models as the multi classification model had the highest F1 scores.</a:t>
            </a:r>
          </a:p>
          <a:p>
            <a:pPr marL="742950" lvl="1" indent="-285750">
              <a:buFont typeface="Arial" panose="020B0604020202020204" pitchFamily="34" charset="0"/>
              <a:buChar char="•"/>
            </a:pPr>
            <a:r>
              <a:rPr lang="en-GB" sz="2800" dirty="0">
                <a:latin typeface="Helvetica Neue" panose="02000503000000020004" pitchFamily="2" charset="0"/>
              </a:rPr>
              <a:t>  </a:t>
            </a:r>
          </a:p>
          <a:p>
            <a:pPr marL="742950" lvl="1" indent="-285750">
              <a:buFont typeface="Arial" panose="020B0604020202020204" pitchFamily="34" charset="0"/>
              <a:buChar char="•"/>
            </a:pPr>
            <a:r>
              <a:rPr lang="en-GB" sz="2800" dirty="0">
                <a:latin typeface="Helvetica Neue" panose="02000503000000020004" pitchFamily="2" charset="0"/>
              </a:rPr>
              <a:t>SVC </a:t>
            </a:r>
            <a:r>
              <a:rPr lang="en-GB" sz="2800" dirty="0" err="1">
                <a:latin typeface="Helvetica Neue" panose="02000503000000020004" pitchFamily="2" charset="0"/>
              </a:rPr>
              <a:t>Tfidf</a:t>
            </a:r>
            <a:r>
              <a:rPr lang="en-GB" sz="2800" dirty="0">
                <a:latin typeface="Helvetica Neue" panose="02000503000000020004" pitchFamily="2" charset="0"/>
              </a:rPr>
              <a:t> </a:t>
            </a:r>
            <a:r>
              <a:rPr lang="en-GB" sz="2800" dirty="0" err="1">
                <a:latin typeface="Helvetica Neue" panose="02000503000000020004" pitchFamily="2" charset="0"/>
              </a:rPr>
              <a:t>Vectoriser</a:t>
            </a:r>
            <a:r>
              <a:rPr lang="en-GB" sz="2800" dirty="0">
                <a:latin typeface="Helvetica Neue" panose="02000503000000020004" pitchFamily="2" charset="0"/>
              </a:rPr>
              <a:t> (</a:t>
            </a:r>
            <a:r>
              <a:rPr lang="en-GB" sz="2800" dirty="0"/>
              <a:t>0.947197</a:t>
            </a:r>
            <a:r>
              <a:rPr lang="en-GB" sz="2800" dirty="0">
                <a:latin typeface="Helvetica Neue" panose="02000503000000020004" pitchFamily="2" charset="0"/>
              </a:rPr>
              <a:t>) </a:t>
            </a:r>
          </a:p>
          <a:p>
            <a:pPr marL="742950" lvl="1" indent="-285750">
              <a:buFont typeface="Arial" panose="020B0604020202020204" pitchFamily="34" charset="0"/>
              <a:buChar char="•"/>
            </a:pPr>
            <a:r>
              <a:rPr lang="en-GB" sz="2800" dirty="0">
                <a:latin typeface="Helvetica Neue" panose="02000503000000020004" pitchFamily="2" charset="0"/>
              </a:rPr>
              <a:t>Logistic Regression CVEC (</a:t>
            </a:r>
            <a:r>
              <a:rPr lang="en-GB" sz="2800" dirty="0"/>
              <a:t>0.952455</a:t>
            </a:r>
            <a:r>
              <a:rPr lang="en-GB" sz="2800" dirty="0">
                <a:latin typeface="Helvetica Neue" panose="02000503000000020004" pitchFamily="2" charset="0"/>
              </a:rPr>
              <a:t>)</a:t>
            </a:r>
          </a:p>
        </p:txBody>
      </p:sp>
      <p:sp>
        <p:nvSpPr>
          <p:cNvPr id="11" name="TextBox 10">
            <a:extLst>
              <a:ext uri="{FF2B5EF4-FFF2-40B4-BE49-F238E27FC236}">
                <a16:creationId xmlns:a16="http://schemas.microsoft.com/office/drawing/2014/main" id="{960404DB-5602-444B-8836-583E1649AC87}"/>
              </a:ext>
            </a:extLst>
          </p:cNvPr>
          <p:cNvSpPr txBox="1"/>
          <p:nvPr/>
        </p:nvSpPr>
        <p:spPr>
          <a:xfrm>
            <a:off x="10805584" y="3951371"/>
            <a:ext cx="8540750" cy="6555641"/>
          </a:xfrm>
          <a:prstGeom prst="rect">
            <a:avLst/>
          </a:prstGeom>
          <a:noFill/>
        </p:spPr>
        <p:txBody>
          <a:bodyPr wrap="square" rtlCol="0">
            <a:spAutoFit/>
          </a:bodyPr>
          <a:lstStyle/>
          <a:p>
            <a:r>
              <a:rPr lang="en-US" sz="2800" b="1" dirty="0"/>
              <a:t>SVC TFIDF</a:t>
            </a:r>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endParaRPr lang="en-US" sz="2800" b="1" dirty="0"/>
          </a:p>
          <a:p>
            <a:r>
              <a:rPr lang="en-US" sz="2800" b="1" dirty="0"/>
              <a:t>Logistic</a:t>
            </a:r>
          </a:p>
          <a:p>
            <a:r>
              <a:rPr lang="en-US" sz="2800" b="1" dirty="0"/>
              <a:t>Regression</a:t>
            </a:r>
          </a:p>
          <a:p>
            <a:r>
              <a:rPr lang="en-US" sz="2800" b="1" dirty="0"/>
              <a:t>CVEC</a:t>
            </a:r>
          </a:p>
        </p:txBody>
      </p:sp>
      <p:sp>
        <p:nvSpPr>
          <p:cNvPr id="9" name="TextBox 8">
            <a:extLst>
              <a:ext uri="{FF2B5EF4-FFF2-40B4-BE49-F238E27FC236}">
                <a16:creationId xmlns:a16="http://schemas.microsoft.com/office/drawing/2014/main" id="{E0548DEA-ACC3-814B-A694-888584597CD8}"/>
              </a:ext>
            </a:extLst>
          </p:cNvPr>
          <p:cNvSpPr txBox="1"/>
          <p:nvPr/>
        </p:nvSpPr>
        <p:spPr>
          <a:xfrm>
            <a:off x="1212850" y="7715077"/>
            <a:ext cx="8540750" cy="1384995"/>
          </a:xfrm>
          <a:prstGeom prst="rect">
            <a:avLst/>
          </a:prstGeom>
          <a:noFill/>
        </p:spPr>
        <p:txBody>
          <a:bodyPr wrap="square" rtlCol="0">
            <a:spAutoFit/>
          </a:bodyPr>
          <a:lstStyle/>
          <a:p>
            <a:r>
              <a:rPr lang="en-GB" sz="2800" dirty="0">
                <a:latin typeface="Helvetica Neue" panose="02000503000000020004" pitchFamily="2" charset="0"/>
              </a:rPr>
              <a:t>Overall the Logistic Regression model made fewer errors. With fewer False Positives, Though two more False negatives. </a:t>
            </a:r>
          </a:p>
        </p:txBody>
      </p:sp>
      <p:pic>
        <p:nvPicPr>
          <p:cNvPr id="4" name="Picture 3">
            <a:extLst>
              <a:ext uri="{FF2B5EF4-FFF2-40B4-BE49-F238E27FC236}">
                <a16:creationId xmlns:a16="http://schemas.microsoft.com/office/drawing/2014/main" id="{0927740F-8760-B24B-B7AA-37539DA3CD84}"/>
              </a:ext>
            </a:extLst>
          </p:cNvPr>
          <p:cNvPicPr>
            <a:picLocks noChangeAspect="1"/>
          </p:cNvPicPr>
          <p:nvPr/>
        </p:nvPicPr>
        <p:blipFill rotWithShape="1">
          <a:blip r:embed="rId3"/>
          <a:srcRect b="13240"/>
          <a:stretch/>
        </p:blipFill>
        <p:spPr>
          <a:xfrm>
            <a:off x="13853582" y="8636454"/>
            <a:ext cx="8206318" cy="1622891"/>
          </a:xfrm>
          <a:prstGeom prst="rect">
            <a:avLst/>
          </a:prstGeom>
        </p:spPr>
      </p:pic>
      <p:pic>
        <p:nvPicPr>
          <p:cNvPr id="10" name="Picture 9">
            <a:extLst>
              <a:ext uri="{FF2B5EF4-FFF2-40B4-BE49-F238E27FC236}">
                <a16:creationId xmlns:a16="http://schemas.microsoft.com/office/drawing/2014/main" id="{CC5E3428-19BA-D445-B6A3-0769E79166B8}"/>
              </a:ext>
            </a:extLst>
          </p:cNvPr>
          <p:cNvPicPr>
            <a:picLocks noChangeAspect="1"/>
          </p:cNvPicPr>
          <p:nvPr/>
        </p:nvPicPr>
        <p:blipFill>
          <a:blip r:embed="rId4"/>
          <a:stretch>
            <a:fillRect/>
          </a:stretch>
        </p:blipFill>
        <p:spPr>
          <a:xfrm>
            <a:off x="13712479" y="3184501"/>
            <a:ext cx="8206319" cy="1622891"/>
          </a:xfrm>
          <a:prstGeom prst="rect">
            <a:avLst/>
          </a:prstGeom>
        </p:spPr>
      </p:pic>
    </p:spTree>
    <p:extLst>
      <p:ext uri="{BB962C8B-B14F-4D97-AF65-F5344CB8AC3E}">
        <p14:creationId xmlns:p14="http://schemas.microsoft.com/office/powerpoint/2010/main" val="1083241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Resampling</a:t>
            </a:r>
            <a:endParaRPr lang="it-IT" sz="6000" b="1" dirty="0">
              <a:solidFill>
                <a:srgbClr val="212121"/>
              </a:solidFill>
              <a:latin typeface="Montserrat"/>
              <a:ea typeface="Montserrat"/>
              <a:cs typeface="Montserrat"/>
              <a:sym typeface="Montserrat"/>
            </a:endParaRP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3679040"/>
            <a:ext cx="8540750" cy="4401205"/>
          </a:xfrm>
          <a:prstGeom prst="rect">
            <a:avLst/>
          </a:prstGeom>
          <a:noFill/>
        </p:spPr>
        <p:txBody>
          <a:bodyPr wrap="square" rtlCol="0">
            <a:spAutoFit/>
          </a:bodyPr>
          <a:lstStyle/>
          <a:p>
            <a:pPr marL="742950" lvl="1" indent="-285750">
              <a:buFont typeface="Arial" panose="020B0604020202020204" pitchFamily="34" charset="0"/>
              <a:buChar char="•"/>
            </a:pPr>
            <a:r>
              <a:rPr lang="en-GB" sz="2800" dirty="0">
                <a:latin typeface="Helvetica Neue" panose="02000503000000020004" pitchFamily="2" charset="0"/>
              </a:rPr>
              <a:t>In an imbalanced dataset there is more likelihood of predicting the majority class to improve accuracy.</a:t>
            </a:r>
          </a:p>
          <a:p>
            <a:pPr marL="742950" lvl="1" indent="-285750">
              <a:buFont typeface="Arial" panose="020B0604020202020204" pitchFamily="34" charset="0"/>
              <a:buChar char="•"/>
            </a:pPr>
            <a:r>
              <a:rPr lang="en-GB" sz="2800" dirty="0">
                <a:latin typeface="Helvetica Neue" panose="02000503000000020004" pitchFamily="2" charset="0"/>
              </a:rPr>
              <a:t>Resampling methods such as under sampling, over sampling or generating synthetic samples were trialled.</a:t>
            </a:r>
          </a:p>
          <a:p>
            <a:pPr marL="742950" lvl="1" indent="-285750">
              <a:buFont typeface="Arial" panose="020B0604020202020204" pitchFamily="34" charset="0"/>
              <a:buChar char="•"/>
            </a:pPr>
            <a:r>
              <a:rPr lang="en-GB" sz="2800" dirty="0">
                <a:latin typeface="Helvetica Neue" panose="02000503000000020004" pitchFamily="2" charset="0"/>
              </a:rPr>
              <a:t>The best results were from removing </a:t>
            </a:r>
            <a:r>
              <a:rPr lang="en-GB" sz="2800" dirty="0" err="1">
                <a:latin typeface="Helvetica Neue" panose="02000503000000020004" pitchFamily="2" charset="0"/>
              </a:rPr>
              <a:t>Tomeklinks</a:t>
            </a:r>
            <a:r>
              <a:rPr lang="en-GB" sz="2800" dirty="0">
                <a:latin typeface="Helvetica Neue" panose="02000503000000020004" pitchFamily="2" charset="0"/>
              </a:rPr>
              <a:t> with the logistic regression model with a small improvement in both accuracy and F1 scores.</a:t>
            </a:r>
          </a:p>
        </p:txBody>
      </p:sp>
      <p:sp>
        <p:nvSpPr>
          <p:cNvPr id="11" name="TextBox 10">
            <a:extLst>
              <a:ext uri="{FF2B5EF4-FFF2-40B4-BE49-F238E27FC236}">
                <a16:creationId xmlns:a16="http://schemas.microsoft.com/office/drawing/2014/main" id="{960404DB-5602-444B-8836-583E1649AC87}"/>
              </a:ext>
            </a:extLst>
          </p:cNvPr>
          <p:cNvSpPr txBox="1"/>
          <p:nvPr/>
        </p:nvSpPr>
        <p:spPr>
          <a:xfrm>
            <a:off x="11381317" y="3499440"/>
            <a:ext cx="8540750" cy="4832092"/>
          </a:xfrm>
          <a:prstGeom prst="rect">
            <a:avLst/>
          </a:prstGeom>
          <a:noFill/>
        </p:spPr>
        <p:txBody>
          <a:bodyPr wrap="square" rtlCol="0">
            <a:spAutoFit/>
          </a:bodyPr>
          <a:lstStyle/>
          <a:p>
            <a:r>
              <a:rPr lang="en-US" sz="2800" b="1" dirty="0"/>
              <a:t>Logistic</a:t>
            </a:r>
          </a:p>
          <a:p>
            <a:r>
              <a:rPr lang="en-US" sz="2800" b="1" dirty="0"/>
              <a:t>Regression</a:t>
            </a:r>
          </a:p>
          <a:p>
            <a:r>
              <a:rPr lang="en-US" sz="2800" b="1" dirty="0"/>
              <a:t>CVEC</a:t>
            </a:r>
          </a:p>
          <a:p>
            <a:endParaRPr lang="en-US" sz="2800" b="1" dirty="0"/>
          </a:p>
          <a:p>
            <a:endParaRPr lang="en-US" sz="2800" b="1" dirty="0"/>
          </a:p>
          <a:p>
            <a:endParaRPr lang="en-US" sz="2800" b="1" dirty="0"/>
          </a:p>
          <a:p>
            <a:r>
              <a:rPr lang="en-US" sz="2800" b="1" dirty="0"/>
              <a:t>Logistic</a:t>
            </a:r>
          </a:p>
          <a:p>
            <a:r>
              <a:rPr lang="en-US" sz="2800" b="1" dirty="0"/>
              <a:t>Regression</a:t>
            </a:r>
          </a:p>
          <a:p>
            <a:r>
              <a:rPr lang="en-US" sz="2800" b="1" dirty="0"/>
              <a:t>CVEC</a:t>
            </a:r>
          </a:p>
          <a:p>
            <a:r>
              <a:rPr lang="en-US" sz="2800" b="1" dirty="0"/>
              <a:t>With </a:t>
            </a:r>
            <a:r>
              <a:rPr lang="en-US" sz="2800" b="1" dirty="0" err="1"/>
              <a:t>Tomeklinks</a:t>
            </a:r>
            <a:endParaRPr lang="en-US" sz="2800" b="1" dirty="0"/>
          </a:p>
          <a:p>
            <a:r>
              <a:rPr lang="en-US" sz="2800" b="1" dirty="0"/>
              <a:t>resampling</a:t>
            </a:r>
          </a:p>
        </p:txBody>
      </p:sp>
      <p:pic>
        <p:nvPicPr>
          <p:cNvPr id="4" name="Picture 3">
            <a:extLst>
              <a:ext uri="{FF2B5EF4-FFF2-40B4-BE49-F238E27FC236}">
                <a16:creationId xmlns:a16="http://schemas.microsoft.com/office/drawing/2014/main" id="{0927740F-8760-B24B-B7AA-37539DA3CD84}"/>
              </a:ext>
            </a:extLst>
          </p:cNvPr>
          <p:cNvPicPr>
            <a:picLocks noChangeAspect="1"/>
          </p:cNvPicPr>
          <p:nvPr/>
        </p:nvPicPr>
        <p:blipFill rotWithShape="1">
          <a:blip r:embed="rId3"/>
          <a:srcRect b="13735"/>
          <a:stretch/>
        </p:blipFill>
        <p:spPr>
          <a:xfrm>
            <a:off x="14630402" y="3019521"/>
            <a:ext cx="8206318" cy="1613626"/>
          </a:xfrm>
          <a:prstGeom prst="rect">
            <a:avLst/>
          </a:prstGeom>
        </p:spPr>
      </p:pic>
      <p:pic>
        <p:nvPicPr>
          <p:cNvPr id="3" name="Picture 2">
            <a:extLst>
              <a:ext uri="{FF2B5EF4-FFF2-40B4-BE49-F238E27FC236}">
                <a16:creationId xmlns:a16="http://schemas.microsoft.com/office/drawing/2014/main" id="{7DE8B2E5-03AC-E247-899D-AC87060A2925}"/>
              </a:ext>
            </a:extLst>
          </p:cNvPr>
          <p:cNvPicPr>
            <a:picLocks noChangeAspect="1"/>
          </p:cNvPicPr>
          <p:nvPr/>
        </p:nvPicPr>
        <p:blipFill>
          <a:blip r:embed="rId4"/>
          <a:stretch>
            <a:fillRect/>
          </a:stretch>
        </p:blipFill>
        <p:spPr>
          <a:xfrm>
            <a:off x="16122375" y="6009106"/>
            <a:ext cx="5427409" cy="2322426"/>
          </a:xfrm>
          <a:prstGeom prst="rect">
            <a:avLst/>
          </a:prstGeom>
        </p:spPr>
      </p:pic>
    </p:spTree>
    <p:extLst>
      <p:ext uri="{BB962C8B-B14F-4D97-AF65-F5344CB8AC3E}">
        <p14:creationId xmlns:p14="http://schemas.microsoft.com/office/powerpoint/2010/main" val="47002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62;p16">
            <a:extLst>
              <a:ext uri="{FF2B5EF4-FFF2-40B4-BE49-F238E27FC236}">
                <a16:creationId xmlns:a16="http://schemas.microsoft.com/office/drawing/2014/main" id="{DAE778E5-F7EF-FC4C-B680-8CC7601162AA}"/>
              </a:ext>
            </a:extLst>
          </p:cNvPr>
          <p:cNvSpPr/>
          <p:nvPr/>
        </p:nvSpPr>
        <p:spPr>
          <a:xfrm>
            <a:off x="14389959" y="3296174"/>
            <a:ext cx="761278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dirty="0" err="1">
                <a:solidFill>
                  <a:srgbClr val="212121"/>
                </a:solidFill>
                <a:latin typeface="Montserrat"/>
                <a:sym typeface="Montserrat"/>
              </a:rPr>
              <a:t>Contextual</a:t>
            </a:r>
            <a:r>
              <a:rPr lang="it-IT" sz="4000" dirty="0">
                <a:solidFill>
                  <a:srgbClr val="212121"/>
                </a:solidFill>
                <a:latin typeface="Montserrat"/>
                <a:sym typeface="Montserrat"/>
              </a:rPr>
              <a:t> </a:t>
            </a:r>
            <a:r>
              <a:rPr lang="it-IT" sz="4000" dirty="0" err="1">
                <a:solidFill>
                  <a:srgbClr val="212121"/>
                </a:solidFill>
                <a:latin typeface="Montserrat"/>
                <a:sym typeface="Montserrat"/>
              </a:rPr>
              <a:t>usage</a:t>
            </a:r>
            <a:r>
              <a:rPr lang="it-IT" sz="4000" dirty="0">
                <a:solidFill>
                  <a:srgbClr val="212121"/>
                </a:solidFill>
                <a:latin typeface="Montserrat"/>
                <a:sym typeface="Montserrat"/>
              </a:rPr>
              <a:t> information</a:t>
            </a:r>
            <a:endParaRPr sz="4000" dirty="0"/>
          </a:p>
        </p:txBody>
      </p:sp>
      <p:sp>
        <p:nvSpPr>
          <p:cNvPr id="3" name="Google Shape;663;p16">
            <a:extLst>
              <a:ext uri="{FF2B5EF4-FFF2-40B4-BE49-F238E27FC236}">
                <a16:creationId xmlns:a16="http://schemas.microsoft.com/office/drawing/2014/main" id="{9077EE73-D583-D145-A930-6B74639D11C4}"/>
              </a:ext>
            </a:extLst>
          </p:cNvPr>
          <p:cNvSpPr/>
          <p:nvPr/>
        </p:nvSpPr>
        <p:spPr>
          <a:xfrm>
            <a:off x="14389959" y="6007062"/>
            <a:ext cx="761278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b="0" i="0" u="none" strike="noStrike" cap="none" dirty="0">
                <a:solidFill>
                  <a:srgbClr val="212121"/>
                </a:solidFill>
                <a:latin typeface="Montserrat"/>
                <a:ea typeface="Montserrat"/>
                <a:cs typeface="Montserrat"/>
                <a:sym typeface="Montserrat"/>
              </a:rPr>
              <a:t>Reduce </a:t>
            </a:r>
            <a:r>
              <a:rPr lang="it-IT" sz="4000" b="0" i="0" u="none" strike="noStrike" cap="none" dirty="0" err="1">
                <a:solidFill>
                  <a:srgbClr val="212121"/>
                </a:solidFill>
                <a:latin typeface="Montserrat"/>
                <a:ea typeface="Montserrat"/>
                <a:cs typeface="Montserrat"/>
                <a:sym typeface="Montserrat"/>
              </a:rPr>
              <a:t>risk</a:t>
            </a:r>
            <a:r>
              <a:rPr lang="it-IT" sz="4000" b="0" i="0" u="none" strike="noStrike" cap="none" dirty="0">
                <a:solidFill>
                  <a:srgbClr val="212121"/>
                </a:solidFill>
                <a:latin typeface="Montserrat"/>
                <a:ea typeface="Montserrat"/>
                <a:cs typeface="Montserrat"/>
                <a:sym typeface="Montserrat"/>
              </a:rPr>
              <a:t>: validate </a:t>
            </a:r>
            <a:r>
              <a:rPr lang="it-IT" sz="4000" b="0" i="0" u="none" strike="noStrike" cap="none" dirty="0" err="1">
                <a:solidFill>
                  <a:srgbClr val="212121"/>
                </a:solidFill>
                <a:latin typeface="Montserrat"/>
                <a:ea typeface="Montserrat"/>
                <a:cs typeface="Montserrat"/>
                <a:sym typeface="Montserrat"/>
              </a:rPr>
              <a:t>manufacturer</a:t>
            </a:r>
            <a:r>
              <a:rPr lang="it-IT" sz="4000" b="0" i="0" u="none" strike="noStrike" cap="none" dirty="0">
                <a:solidFill>
                  <a:srgbClr val="212121"/>
                </a:solidFill>
                <a:latin typeface="Montserrat"/>
                <a:ea typeface="Montserrat"/>
                <a:cs typeface="Montserrat"/>
                <a:sym typeface="Montserrat"/>
              </a:rPr>
              <a:t> </a:t>
            </a:r>
            <a:r>
              <a:rPr lang="it-IT" sz="4000" b="0" i="0" u="none" strike="noStrike" cap="none" dirty="0" err="1">
                <a:solidFill>
                  <a:srgbClr val="212121"/>
                </a:solidFill>
                <a:latin typeface="Montserrat"/>
                <a:ea typeface="Montserrat"/>
                <a:cs typeface="Montserrat"/>
                <a:sym typeface="Montserrat"/>
              </a:rPr>
              <a:t>claims</a:t>
            </a:r>
            <a:endParaRPr sz="4000" dirty="0"/>
          </a:p>
        </p:txBody>
      </p:sp>
      <p:sp>
        <p:nvSpPr>
          <p:cNvPr id="4" name="Google Shape;664;p16">
            <a:extLst>
              <a:ext uri="{FF2B5EF4-FFF2-40B4-BE49-F238E27FC236}">
                <a16:creationId xmlns:a16="http://schemas.microsoft.com/office/drawing/2014/main" id="{0A5484F1-8A1C-584A-B42B-5938958C5620}"/>
              </a:ext>
            </a:extLst>
          </p:cNvPr>
          <p:cNvSpPr/>
          <p:nvPr/>
        </p:nvSpPr>
        <p:spPr>
          <a:xfrm>
            <a:off x="14389959" y="8717950"/>
            <a:ext cx="7612791" cy="7620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r>
              <a:rPr lang="it-IT" sz="4000" b="1" i="0" u="none" strike="noStrike" cap="none" dirty="0" err="1">
                <a:solidFill>
                  <a:srgbClr val="212121"/>
                </a:solidFill>
                <a:latin typeface="Montserrat"/>
                <a:ea typeface="Montserrat"/>
                <a:cs typeface="Montserrat"/>
                <a:sym typeface="Montserrat"/>
              </a:rPr>
              <a:t>Understand</a:t>
            </a:r>
            <a:r>
              <a:rPr lang="it-IT" sz="4000" b="1" i="0" u="none" strike="noStrike" cap="none" dirty="0">
                <a:solidFill>
                  <a:srgbClr val="212121"/>
                </a:solidFill>
                <a:latin typeface="Montserrat"/>
                <a:ea typeface="Montserrat"/>
                <a:cs typeface="Montserrat"/>
                <a:sym typeface="Montserrat"/>
              </a:rPr>
              <a:t> consumer </a:t>
            </a:r>
            <a:r>
              <a:rPr lang="it-IT" sz="4000" b="1" i="0" u="none" strike="noStrike" cap="none" dirty="0" err="1">
                <a:solidFill>
                  <a:srgbClr val="212121"/>
                </a:solidFill>
                <a:latin typeface="Montserrat"/>
                <a:ea typeface="Montserrat"/>
                <a:cs typeface="Montserrat"/>
                <a:sym typeface="Montserrat"/>
              </a:rPr>
              <a:t>needs</a:t>
            </a:r>
            <a:r>
              <a:rPr lang="it-IT" sz="4000" b="1" i="0" u="none" strike="noStrike" cap="none" dirty="0">
                <a:solidFill>
                  <a:srgbClr val="212121"/>
                </a:solidFill>
                <a:latin typeface="Montserrat"/>
                <a:ea typeface="Montserrat"/>
                <a:cs typeface="Montserrat"/>
                <a:sym typeface="Montserrat"/>
              </a:rPr>
              <a:t> (</a:t>
            </a:r>
            <a:r>
              <a:rPr lang="it-IT" sz="4000" b="1" i="0" u="none" strike="noStrike" cap="none" dirty="0" err="1">
                <a:solidFill>
                  <a:srgbClr val="212121"/>
                </a:solidFill>
                <a:latin typeface="Montserrat"/>
                <a:ea typeface="Montserrat"/>
                <a:cs typeface="Montserrat"/>
                <a:sym typeface="Montserrat"/>
              </a:rPr>
              <a:t>met</a:t>
            </a:r>
            <a:r>
              <a:rPr lang="it-IT" sz="4000" b="1" i="0" u="none" strike="noStrike" cap="none" dirty="0">
                <a:solidFill>
                  <a:srgbClr val="212121"/>
                </a:solidFill>
                <a:latin typeface="Montserrat"/>
                <a:ea typeface="Montserrat"/>
                <a:cs typeface="Montserrat"/>
                <a:sym typeface="Montserrat"/>
              </a:rPr>
              <a:t> and </a:t>
            </a:r>
            <a:r>
              <a:rPr lang="it-IT" sz="4000" b="1" i="0" u="none" strike="noStrike" cap="none" dirty="0" err="1">
                <a:solidFill>
                  <a:srgbClr val="212121"/>
                </a:solidFill>
                <a:latin typeface="Montserrat"/>
                <a:ea typeface="Montserrat"/>
                <a:cs typeface="Montserrat"/>
                <a:sym typeface="Montserrat"/>
              </a:rPr>
              <a:t>unmet</a:t>
            </a:r>
            <a:r>
              <a:rPr lang="it-IT" sz="4000" b="1" i="0" u="none" strike="noStrike" cap="none" dirty="0">
                <a:solidFill>
                  <a:srgbClr val="212121"/>
                </a:solidFill>
                <a:latin typeface="Montserrat"/>
                <a:ea typeface="Montserrat"/>
                <a:cs typeface="Montserrat"/>
                <a:sym typeface="Montserrat"/>
              </a:rPr>
              <a:t>)</a:t>
            </a:r>
          </a:p>
        </p:txBody>
      </p:sp>
      <p:sp>
        <p:nvSpPr>
          <p:cNvPr id="5" name="Google Shape;667;p16">
            <a:extLst>
              <a:ext uri="{FF2B5EF4-FFF2-40B4-BE49-F238E27FC236}">
                <a16:creationId xmlns:a16="http://schemas.microsoft.com/office/drawing/2014/main" id="{E6E42DE1-806E-FB4E-A2F3-89A24A7A9579}"/>
              </a:ext>
            </a:extLst>
          </p:cNvPr>
          <p:cNvSpPr/>
          <p:nvPr/>
        </p:nvSpPr>
        <p:spPr>
          <a:xfrm>
            <a:off x="12534470" y="2910424"/>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1</a:t>
            </a:r>
            <a:endParaRPr dirty="0"/>
          </a:p>
        </p:txBody>
      </p:sp>
      <p:sp>
        <p:nvSpPr>
          <p:cNvPr id="6" name="Google Shape;668;p16">
            <a:extLst>
              <a:ext uri="{FF2B5EF4-FFF2-40B4-BE49-F238E27FC236}">
                <a16:creationId xmlns:a16="http://schemas.microsoft.com/office/drawing/2014/main" id="{18D672F0-A81D-B24B-9FF7-F61AF42D93FD}"/>
              </a:ext>
            </a:extLst>
          </p:cNvPr>
          <p:cNvSpPr/>
          <p:nvPr/>
        </p:nvSpPr>
        <p:spPr>
          <a:xfrm>
            <a:off x="12534470" y="5627662"/>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2</a:t>
            </a:r>
            <a:endParaRPr dirty="0"/>
          </a:p>
        </p:txBody>
      </p:sp>
      <p:sp>
        <p:nvSpPr>
          <p:cNvPr id="7" name="Google Shape;669;p16">
            <a:extLst>
              <a:ext uri="{FF2B5EF4-FFF2-40B4-BE49-F238E27FC236}">
                <a16:creationId xmlns:a16="http://schemas.microsoft.com/office/drawing/2014/main" id="{FF7EC37C-EC06-204F-9240-803F2C6CBE93}"/>
              </a:ext>
            </a:extLst>
          </p:cNvPr>
          <p:cNvSpPr/>
          <p:nvPr/>
        </p:nvSpPr>
        <p:spPr>
          <a:xfrm>
            <a:off x="12534470" y="8344901"/>
            <a:ext cx="1503239" cy="2541901"/>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EBEBEB"/>
              </a:buClr>
              <a:buSzPts val="3000"/>
              <a:buFont typeface="Montserrat"/>
              <a:buNone/>
            </a:pPr>
            <a:r>
              <a:rPr lang="it-IT" sz="12000" b="0" i="0" u="none" strike="noStrike" cap="none" dirty="0">
                <a:solidFill>
                  <a:srgbClr val="EBEBEB"/>
                </a:solidFill>
                <a:latin typeface="Montserrat"/>
                <a:ea typeface="Montserrat"/>
                <a:cs typeface="Montserrat"/>
                <a:sym typeface="Montserrat"/>
              </a:rPr>
              <a:t>3</a:t>
            </a:r>
            <a:endParaRPr dirty="0"/>
          </a:p>
        </p:txBody>
      </p:sp>
      <p:pic>
        <p:nvPicPr>
          <p:cNvPr id="8" name="Picture 7">
            <a:extLst>
              <a:ext uri="{FF2B5EF4-FFF2-40B4-BE49-F238E27FC236}">
                <a16:creationId xmlns:a16="http://schemas.microsoft.com/office/drawing/2014/main" id="{ECF3986C-52B6-294E-99CB-B5CA89E4E88D}"/>
              </a:ext>
            </a:extLst>
          </p:cNvPr>
          <p:cNvPicPr>
            <a:picLocks noChangeAspect="1"/>
          </p:cNvPicPr>
          <p:nvPr/>
        </p:nvPicPr>
        <p:blipFill>
          <a:blip r:embed="rId3"/>
          <a:stretch>
            <a:fillRect/>
          </a:stretch>
        </p:blipFill>
        <p:spPr>
          <a:xfrm>
            <a:off x="1012020" y="2985173"/>
            <a:ext cx="10090373" cy="7567780"/>
          </a:xfrm>
          <a:prstGeom prst="rect">
            <a:avLst/>
          </a:prstGeom>
        </p:spPr>
      </p:pic>
      <p:sp>
        <p:nvSpPr>
          <p:cNvPr id="9" name="Rectangle 8">
            <a:extLst>
              <a:ext uri="{FF2B5EF4-FFF2-40B4-BE49-F238E27FC236}">
                <a16:creationId xmlns:a16="http://schemas.microsoft.com/office/drawing/2014/main" id="{8FD0EE65-CE0A-324E-B452-7E23082DAB00}"/>
              </a:ext>
            </a:extLst>
          </p:cNvPr>
          <p:cNvSpPr/>
          <p:nvPr/>
        </p:nvSpPr>
        <p:spPr>
          <a:xfrm>
            <a:off x="3179454" y="703592"/>
            <a:ext cx="18710031" cy="1084464"/>
          </a:xfrm>
          <a:prstGeom prst="rect">
            <a:avLst/>
          </a:prstGeom>
        </p:spPr>
        <p:txBody>
          <a:bodyPr wrap="square">
            <a:spAutoFit/>
          </a:bodyPr>
          <a:lstStyle/>
          <a:p>
            <a:pPr lvl="0" algn="ctr">
              <a:lnSpc>
                <a:spcPct val="80000"/>
              </a:lnSpc>
              <a:buClr>
                <a:srgbClr val="212121"/>
              </a:buClr>
              <a:buSzPts val="2800"/>
            </a:pPr>
            <a:r>
              <a:rPr lang="it-IT" sz="8000" b="1" dirty="0" err="1">
                <a:solidFill>
                  <a:srgbClr val="212121"/>
                </a:solidFill>
                <a:latin typeface="Montserrat"/>
                <a:ea typeface="Montserrat"/>
                <a:cs typeface="Montserrat"/>
                <a:sym typeface="Montserrat"/>
              </a:rPr>
              <a:t>Reviews</a:t>
            </a:r>
            <a:r>
              <a:rPr lang="it-IT" sz="8000" b="1" dirty="0">
                <a:solidFill>
                  <a:srgbClr val="212121"/>
                </a:solidFill>
                <a:latin typeface="Montserrat"/>
                <a:ea typeface="Montserrat"/>
                <a:cs typeface="Montserrat"/>
                <a:sym typeface="Montserrat"/>
              </a:rPr>
              <a:t> drive </a:t>
            </a:r>
            <a:r>
              <a:rPr lang="it-IT" sz="8000" b="1" dirty="0" err="1">
                <a:solidFill>
                  <a:srgbClr val="212121"/>
                </a:solidFill>
                <a:latin typeface="Montserrat"/>
                <a:ea typeface="Montserrat"/>
                <a:cs typeface="Montserrat"/>
                <a:sym typeface="Montserrat"/>
              </a:rPr>
              <a:t>purchase</a:t>
            </a:r>
            <a:r>
              <a:rPr lang="it-IT" sz="8000" b="1" dirty="0">
                <a:solidFill>
                  <a:srgbClr val="212121"/>
                </a:solidFill>
                <a:latin typeface="Montserrat"/>
                <a:ea typeface="Montserrat"/>
                <a:cs typeface="Montserrat"/>
                <a:sym typeface="Montserrat"/>
              </a:rPr>
              <a:t> </a:t>
            </a:r>
            <a:r>
              <a:rPr lang="it-IT" sz="8000" b="1" dirty="0" err="1">
                <a:solidFill>
                  <a:srgbClr val="212121"/>
                </a:solidFill>
                <a:latin typeface="Montserrat"/>
                <a:ea typeface="Montserrat"/>
                <a:cs typeface="Montserrat"/>
                <a:sym typeface="Montserrat"/>
              </a:rPr>
              <a:t>decisions</a:t>
            </a:r>
            <a:endParaRPr lang="it-IT" sz="8000" b="1" dirty="0">
              <a:solidFill>
                <a:srgbClr val="212121"/>
              </a:solidFill>
              <a:latin typeface="Montserrat"/>
              <a:ea typeface="Montserrat"/>
              <a:cs typeface="Montserrat"/>
              <a:sym typeface="Montserrat"/>
            </a:endParaRPr>
          </a:p>
        </p:txBody>
      </p:sp>
    </p:spTree>
    <p:extLst>
      <p:ext uri="{BB962C8B-B14F-4D97-AF65-F5344CB8AC3E}">
        <p14:creationId xmlns:p14="http://schemas.microsoft.com/office/powerpoint/2010/main" val="10253216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30BF69-B1A8-524F-A848-2DD10FE64B17}"/>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Misclassified</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results</a:t>
            </a:r>
            <a:endParaRPr lang="it-IT" sz="6000" b="1" dirty="0">
              <a:solidFill>
                <a:srgbClr val="212121"/>
              </a:solidFill>
              <a:latin typeface="Montserrat"/>
              <a:ea typeface="Montserrat"/>
              <a:cs typeface="Montserrat"/>
              <a:sym typeface="Montserrat"/>
            </a:endParaRPr>
          </a:p>
        </p:txBody>
      </p:sp>
      <p:sp>
        <p:nvSpPr>
          <p:cNvPr id="6" name="Rectangle 5">
            <a:extLst>
              <a:ext uri="{FF2B5EF4-FFF2-40B4-BE49-F238E27FC236}">
                <a16:creationId xmlns:a16="http://schemas.microsoft.com/office/drawing/2014/main" id="{9294060D-BDA3-7848-9481-B5694206A114}"/>
              </a:ext>
            </a:extLst>
          </p:cNvPr>
          <p:cNvSpPr/>
          <p:nvPr/>
        </p:nvSpPr>
        <p:spPr>
          <a:xfrm>
            <a:off x="21818600" y="12369800"/>
            <a:ext cx="482600" cy="5334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409C2D8-3072-FE42-9E49-7419CB81E91A}"/>
              </a:ext>
            </a:extLst>
          </p:cNvPr>
          <p:cNvSpPr txBox="1"/>
          <p:nvPr/>
        </p:nvSpPr>
        <p:spPr>
          <a:xfrm>
            <a:off x="1212850" y="2900462"/>
            <a:ext cx="8540750" cy="10002738"/>
          </a:xfrm>
          <a:prstGeom prst="rect">
            <a:avLst/>
          </a:prstGeom>
          <a:noFill/>
        </p:spPr>
        <p:txBody>
          <a:bodyPr wrap="square" rtlCol="0">
            <a:spAutoFit/>
          </a:bodyPr>
          <a:lstStyle/>
          <a:p>
            <a:pPr marL="457200" lvl="1"/>
            <a:r>
              <a:rPr lang="en-GB" sz="2800" dirty="0">
                <a:latin typeface="Helvetica Neue" panose="02000503000000020004" pitchFamily="2" charset="0"/>
              </a:rPr>
              <a:t>Themes emerging from misclassified reviews:</a:t>
            </a:r>
          </a:p>
          <a:p>
            <a:pPr marL="742950" lvl="1" indent="-285750">
              <a:buFont typeface="Arial" panose="020B0604020202020204" pitchFamily="34" charset="0"/>
              <a:buChar char="•"/>
            </a:pPr>
            <a:endParaRPr lang="en-GB" sz="2800" dirty="0">
              <a:latin typeface="Helvetica Neue" panose="02000503000000020004" pitchFamily="2" charset="0"/>
            </a:endParaRPr>
          </a:p>
          <a:p>
            <a:pPr marL="457200" lvl="1"/>
            <a:r>
              <a:rPr lang="en-GB" sz="2800" b="1" dirty="0">
                <a:latin typeface="Helvetica Neue" panose="02000503000000020004" pitchFamily="2" charset="0"/>
              </a:rPr>
              <a:t>True low / predicted high </a:t>
            </a:r>
          </a:p>
          <a:p>
            <a:pPr marL="457200" lvl="1"/>
            <a:r>
              <a:rPr lang="en-GB" sz="2800" dirty="0">
                <a:latin typeface="Helvetica Neue" panose="02000503000000020004" pitchFamily="2" charset="0"/>
              </a:rPr>
              <a:t>- Excited at first but then disappointed. </a:t>
            </a:r>
          </a:p>
          <a:p>
            <a:pPr marL="457200" lvl="1"/>
            <a:r>
              <a:rPr lang="en-GB" sz="2800" dirty="0">
                <a:latin typeface="Helvetica Neue" panose="02000503000000020004" pitchFamily="2" charset="0"/>
              </a:rPr>
              <a:t>- Satisfied with camera but an important downside (price, warranty or customer service)</a:t>
            </a:r>
          </a:p>
          <a:p>
            <a:pPr marL="457200" lvl="1"/>
            <a:endParaRPr lang="en-GB" sz="2800" dirty="0">
              <a:latin typeface="Helvetica Neue" panose="02000503000000020004" pitchFamily="2" charset="0"/>
            </a:endParaRPr>
          </a:p>
          <a:p>
            <a:pPr marL="457200" lvl="1"/>
            <a:r>
              <a:rPr lang="en-GB" sz="2800" b="1" dirty="0">
                <a:latin typeface="Helvetica Neue" panose="02000503000000020004" pitchFamily="2" charset="0"/>
              </a:rPr>
              <a:t>True high / predicted low</a:t>
            </a:r>
          </a:p>
          <a:p>
            <a:pPr marL="457200" lvl="1"/>
            <a:r>
              <a:rPr lang="en-GB" sz="2800" dirty="0">
                <a:latin typeface="Helvetica Neue" panose="02000503000000020004" pitchFamily="2" charset="0"/>
              </a:rPr>
              <a:t>- Big problem that was resolved. </a:t>
            </a:r>
            <a:r>
              <a:rPr lang="en-GB" sz="2800" dirty="0" err="1">
                <a:latin typeface="Helvetica Neue" panose="02000503000000020004" pitchFamily="2" charset="0"/>
              </a:rPr>
              <a:t>e.g</a:t>
            </a:r>
            <a:r>
              <a:rPr lang="en-GB" sz="2800" dirty="0">
                <a:latin typeface="Helvetica Neue" panose="02000503000000020004" pitchFamily="2" charset="0"/>
              </a:rPr>
              <a:t> replacement camera</a:t>
            </a:r>
          </a:p>
          <a:p>
            <a:pPr marL="457200" lvl="1"/>
            <a:r>
              <a:rPr lang="en-GB" sz="2800" dirty="0">
                <a:latin typeface="Helvetica Neue" panose="02000503000000020004" pitchFamily="2" charset="0"/>
              </a:rPr>
              <a:t>- Similarly to above, satisfied with results but experienced a difficulty</a:t>
            </a:r>
          </a:p>
          <a:p>
            <a:pPr marL="457200" lvl="1"/>
            <a:r>
              <a:rPr lang="en-GB" sz="2800" dirty="0">
                <a:latin typeface="Helvetica Neue" panose="02000503000000020004" pitchFamily="2" charset="0"/>
              </a:rPr>
              <a:t>- 'No complaints' terms like this.</a:t>
            </a:r>
          </a:p>
          <a:p>
            <a:pPr marL="457200" lvl="1"/>
            <a:endParaRPr lang="en-GB" sz="2800" dirty="0">
              <a:latin typeface="Helvetica Neue" panose="02000503000000020004" pitchFamily="2" charset="0"/>
            </a:endParaRPr>
          </a:p>
          <a:p>
            <a:pPr marL="457200" lvl="1"/>
            <a:endParaRPr lang="en-GB" sz="2800" dirty="0">
              <a:latin typeface="Helvetica Neue" panose="02000503000000020004" pitchFamily="2" charset="0"/>
            </a:endParaRPr>
          </a:p>
          <a:p>
            <a:pPr marL="457200" lvl="1"/>
            <a:r>
              <a:rPr lang="en-GB" sz="2800" dirty="0">
                <a:latin typeface="Helvetica Neue" panose="02000503000000020004" pitchFamily="2" charset="0"/>
              </a:rPr>
              <a:t>Some words that may have give a negative sentiment emotionally but had low reviews. </a:t>
            </a:r>
          </a:p>
          <a:p>
            <a:pPr marL="457200" lvl="1"/>
            <a:endParaRPr lang="en-GB" sz="2800" dirty="0">
              <a:latin typeface="Helvetica Neue" panose="02000503000000020004" pitchFamily="2" charset="0"/>
            </a:endParaRPr>
          </a:p>
          <a:p>
            <a:pPr marL="457200" lvl="1"/>
            <a:r>
              <a:rPr lang="en-GB" sz="2800" dirty="0">
                <a:latin typeface="Helvetica Neue" panose="02000503000000020004" pitchFamily="2" charset="0"/>
              </a:rPr>
              <a:t>- Technical errors </a:t>
            </a:r>
            <a:r>
              <a:rPr lang="en-GB" sz="2800" dirty="0" err="1">
                <a:latin typeface="Helvetica Neue" panose="02000503000000020004" pitchFamily="2" charset="0"/>
              </a:rPr>
              <a:t>e.g</a:t>
            </a:r>
            <a:r>
              <a:rPr lang="en-GB" sz="2800" dirty="0">
                <a:latin typeface="Helvetica Neue" panose="02000503000000020004" pitchFamily="2" charset="0"/>
              </a:rPr>
              <a:t> motion stutter</a:t>
            </a:r>
          </a:p>
          <a:p>
            <a:pPr marL="457200" lvl="1"/>
            <a:r>
              <a:rPr lang="en-GB" sz="2800" dirty="0">
                <a:latin typeface="Helvetica Neue" panose="02000503000000020004" pitchFamily="2" charset="0"/>
              </a:rPr>
              <a:t>- Product experience: Unusable, defect, unreliable</a:t>
            </a:r>
          </a:p>
          <a:p>
            <a:pPr marL="457200" lvl="1"/>
            <a:r>
              <a:rPr lang="en-GB" sz="2800" dirty="0">
                <a:latin typeface="Helvetica Neue" panose="02000503000000020004" pitchFamily="2" charset="0"/>
              </a:rPr>
              <a:t>- Return </a:t>
            </a:r>
            <a:r>
              <a:rPr lang="en-GB" sz="2800" dirty="0" err="1">
                <a:latin typeface="Helvetica Neue" panose="02000503000000020004" pitchFamily="2" charset="0"/>
              </a:rPr>
              <a:t>e.g</a:t>
            </a:r>
            <a:r>
              <a:rPr lang="en-GB" sz="2800" dirty="0">
                <a:latin typeface="Helvetica Neue" panose="02000503000000020004" pitchFamily="2" charset="0"/>
              </a:rPr>
              <a:t> sent back to seller</a:t>
            </a:r>
          </a:p>
          <a:p>
            <a:pPr marL="457200" lvl="1"/>
            <a:endParaRPr lang="en-GB" sz="2800" dirty="0">
              <a:latin typeface="Helvetica Neue" panose="02000503000000020004" pitchFamily="2" charset="0"/>
            </a:endParaRPr>
          </a:p>
        </p:txBody>
      </p:sp>
      <p:pic>
        <p:nvPicPr>
          <p:cNvPr id="7" name="Picture 6">
            <a:extLst>
              <a:ext uri="{FF2B5EF4-FFF2-40B4-BE49-F238E27FC236}">
                <a16:creationId xmlns:a16="http://schemas.microsoft.com/office/drawing/2014/main" id="{1AFC02E9-D575-574C-A555-65EFA7DA412F}"/>
              </a:ext>
            </a:extLst>
          </p:cNvPr>
          <p:cNvPicPr>
            <a:picLocks noChangeAspect="1"/>
          </p:cNvPicPr>
          <p:nvPr/>
        </p:nvPicPr>
        <p:blipFill>
          <a:blip r:embed="rId3"/>
          <a:stretch>
            <a:fillRect/>
          </a:stretch>
        </p:blipFill>
        <p:spPr>
          <a:xfrm>
            <a:off x="10391455" y="1651032"/>
            <a:ext cx="13351195" cy="11361242"/>
          </a:xfrm>
          <a:prstGeom prst="rect">
            <a:avLst/>
          </a:prstGeom>
        </p:spPr>
      </p:pic>
    </p:spTree>
    <p:extLst>
      <p:ext uri="{BB962C8B-B14F-4D97-AF65-F5344CB8AC3E}">
        <p14:creationId xmlns:p14="http://schemas.microsoft.com/office/powerpoint/2010/main" val="38496286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EDFC7A-CC7D-0145-B07D-3D22AF61671F}"/>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err="1">
                <a:solidFill>
                  <a:srgbClr val="212121"/>
                </a:solidFill>
                <a:latin typeface="Montserrat"/>
                <a:ea typeface="Montserrat"/>
                <a:cs typeface="Montserrat"/>
                <a:sym typeface="Montserrat"/>
              </a:rPr>
              <a:t>Scraping</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current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reviews</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investigating</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class</a:t>
            </a:r>
            <a:r>
              <a:rPr lang="it-IT" sz="6000" b="1" dirty="0">
                <a:solidFill>
                  <a:srgbClr val="212121"/>
                </a:solidFill>
                <a:latin typeface="Montserrat"/>
                <a:ea typeface="Montserrat"/>
                <a:cs typeface="Montserrat"/>
                <a:sym typeface="Wingdings" pitchFamily="2" charset="2"/>
              </a:rPr>
              <a:t> </a:t>
            </a:r>
            <a:r>
              <a:rPr lang="it-IT" sz="6000" b="1" dirty="0" err="1">
                <a:solidFill>
                  <a:srgbClr val="212121"/>
                </a:solidFill>
                <a:latin typeface="Montserrat"/>
                <a:ea typeface="Montserrat"/>
                <a:cs typeface="Montserrat"/>
                <a:sym typeface="Wingdings" pitchFamily="2" charset="2"/>
              </a:rPr>
              <a:t>imbalance</a:t>
            </a:r>
            <a:r>
              <a:rPr lang="it-IT" sz="6000" b="1" dirty="0">
                <a:solidFill>
                  <a:srgbClr val="212121"/>
                </a:solidFill>
                <a:latin typeface="Montserrat"/>
                <a:ea typeface="Montserrat"/>
                <a:cs typeface="Montserrat"/>
                <a:sym typeface="Wingdings" pitchFamily="2" charset="2"/>
              </a:rPr>
              <a:t>)</a:t>
            </a:r>
            <a:endParaRPr lang="it-IT" sz="6000" b="1" dirty="0">
              <a:solidFill>
                <a:srgbClr val="212121"/>
              </a:solidFill>
              <a:latin typeface="Montserrat"/>
              <a:ea typeface="Montserrat"/>
              <a:cs typeface="Montserrat"/>
              <a:sym typeface="Montserrat"/>
            </a:endParaRPr>
          </a:p>
        </p:txBody>
      </p:sp>
      <p:pic>
        <p:nvPicPr>
          <p:cNvPr id="8" name="Picture 7">
            <a:extLst>
              <a:ext uri="{FF2B5EF4-FFF2-40B4-BE49-F238E27FC236}">
                <a16:creationId xmlns:a16="http://schemas.microsoft.com/office/drawing/2014/main" id="{75D64FBE-1412-4849-B782-C8364E513113}"/>
              </a:ext>
            </a:extLst>
          </p:cNvPr>
          <p:cNvPicPr>
            <a:picLocks noChangeAspect="1"/>
          </p:cNvPicPr>
          <p:nvPr/>
        </p:nvPicPr>
        <p:blipFill>
          <a:blip r:embed="rId3"/>
          <a:stretch>
            <a:fillRect/>
          </a:stretch>
        </p:blipFill>
        <p:spPr>
          <a:xfrm>
            <a:off x="1813559" y="3711569"/>
            <a:ext cx="5767855" cy="6159500"/>
          </a:xfrm>
          <a:prstGeom prst="rect">
            <a:avLst/>
          </a:prstGeom>
        </p:spPr>
      </p:pic>
      <p:pic>
        <p:nvPicPr>
          <p:cNvPr id="9" name="Picture 8">
            <a:extLst>
              <a:ext uri="{FF2B5EF4-FFF2-40B4-BE49-F238E27FC236}">
                <a16:creationId xmlns:a16="http://schemas.microsoft.com/office/drawing/2014/main" id="{43C71661-610B-1342-B844-FF8417666EBA}"/>
              </a:ext>
            </a:extLst>
          </p:cNvPr>
          <p:cNvPicPr>
            <a:picLocks noChangeAspect="1"/>
          </p:cNvPicPr>
          <p:nvPr/>
        </p:nvPicPr>
        <p:blipFill>
          <a:blip r:embed="rId4"/>
          <a:stretch>
            <a:fillRect/>
          </a:stretch>
        </p:blipFill>
        <p:spPr>
          <a:xfrm>
            <a:off x="8472170" y="5032369"/>
            <a:ext cx="5670550" cy="6468751"/>
          </a:xfrm>
          <a:prstGeom prst="rect">
            <a:avLst/>
          </a:prstGeom>
        </p:spPr>
      </p:pic>
      <p:pic>
        <p:nvPicPr>
          <p:cNvPr id="10" name="Picture 9">
            <a:extLst>
              <a:ext uri="{FF2B5EF4-FFF2-40B4-BE49-F238E27FC236}">
                <a16:creationId xmlns:a16="http://schemas.microsoft.com/office/drawing/2014/main" id="{B64BB309-C5A6-6E43-9F3A-25ACF3065AE5}"/>
              </a:ext>
            </a:extLst>
          </p:cNvPr>
          <p:cNvPicPr>
            <a:picLocks noChangeAspect="1"/>
          </p:cNvPicPr>
          <p:nvPr/>
        </p:nvPicPr>
        <p:blipFill>
          <a:blip r:embed="rId5"/>
          <a:stretch>
            <a:fillRect/>
          </a:stretch>
        </p:blipFill>
        <p:spPr>
          <a:xfrm>
            <a:off x="8472170" y="3711569"/>
            <a:ext cx="5511800" cy="1320800"/>
          </a:xfrm>
          <a:prstGeom prst="rect">
            <a:avLst/>
          </a:prstGeom>
        </p:spPr>
      </p:pic>
      <p:pic>
        <p:nvPicPr>
          <p:cNvPr id="12" name="Picture 11">
            <a:extLst>
              <a:ext uri="{FF2B5EF4-FFF2-40B4-BE49-F238E27FC236}">
                <a16:creationId xmlns:a16="http://schemas.microsoft.com/office/drawing/2014/main" id="{B098359D-5CF1-A947-875F-ACEE0D567826}"/>
              </a:ext>
            </a:extLst>
          </p:cNvPr>
          <p:cNvPicPr>
            <a:picLocks noChangeAspect="1"/>
          </p:cNvPicPr>
          <p:nvPr/>
        </p:nvPicPr>
        <p:blipFill>
          <a:blip r:embed="rId6"/>
          <a:stretch>
            <a:fillRect/>
          </a:stretch>
        </p:blipFill>
        <p:spPr>
          <a:xfrm>
            <a:off x="15700989" y="4371969"/>
            <a:ext cx="7511585" cy="6159500"/>
          </a:xfrm>
          <a:prstGeom prst="rect">
            <a:avLst/>
          </a:prstGeom>
        </p:spPr>
      </p:pic>
    </p:spTree>
    <p:extLst>
      <p:ext uri="{BB962C8B-B14F-4D97-AF65-F5344CB8AC3E}">
        <p14:creationId xmlns:p14="http://schemas.microsoft.com/office/powerpoint/2010/main" val="715736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DEDFC7A-CC7D-0145-B07D-3D22AF61671F}"/>
              </a:ext>
            </a:extLst>
          </p:cNvPr>
          <p:cNvSpPr/>
          <p:nvPr/>
        </p:nvSpPr>
        <p:spPr>
          <a:xfrm>
            <a:off x="1212850" y="1123735"/>
            <a:ext cx="22377400" cy="836447"/>
          </a:xfrm>
          <a:prstGeom prst="rect">
            <a:avLst/>
          </a:prstGeom>
        </p:spPr>
        <p:txBody>
          <a:bodyPr wrap="square">
            <a:spAutoFit/>
          </a:bodyPr>
          <a:lstStyle/>
          <a:p>
            <a:pPr lvl="0">
              <a:lnSpc>
                <a:spcPct val="80000"/>
              </a:lnSpc>
              <a:buClr>
                <a:srgbClr val="212121"/>
              </a:buClr>
              <a:buSzPts val="2800"/>
            </a:pPr>
            <a:r>
              <a:rPr lang="it-IT" sz="6000" b="1" dirty="0">
                <a:solidFill>
                  <a:srgbClr val="212121"/>
                </a:solidFill>
                <a:latin typeface="Montserrat"/>
                <a:ea typeface="Montserrat"/>
                <a:cs typeface="Montserrat"/>
                <a:sym typeface="Montserrat"/>
              </a:rPr>
              <a:t>Web </a:t>
            </a:r>
            <a:r>
              <a:rPr lang="it-IT" sz="6000" b="1" dirty="0" err="1">
                <a:solidFill>
                  <a:srgbClr val="212121"/>
                </a:solidFill>
                <a:latin typeface="Montserrat"/>
                <a:ea typeface="Montserrat"/>
                <a:cs typeface="Montserrat"/>
                <a:sym typeface="Montserrat"/>
              </a:rPr>
              <a:t>Scraping</a:t>
            </a:r>
            <a:r>
              <a:rPr lang="it-IT" sz="6000" b="1" dirty="0">
                <a:solidFill>
                  <a:srgbClr val="212121"/>
                </a:solidFill>
                <a:latin typeface="Montserrat"/>
                <a:ea typeface="Montserrat"/>
                <a:cs typeface="Montserrat"/>
                <a:sym typeface="Montserrat"/>
              </a:rPr>
              <a:t> (6864 </a:t>
            </a:r>
            <a:r>
              <a:rPr lang="it-IT" sz="6000" b="1" dirty="0" err="1">
                <a:solidFill>
                  <a:srgbClr val="212121"/>
                </a:solidFill>
                <a:latin typeface="Montserrat"/>
                <a:ea typeface="Montserrat"/>
                <a:cs typeface="Montserrat"/>
                <a:sym typeface="Montserrat"/>
              </a:rPr>
              <a:t>recent</a:t>
            </a:r>
            <a:r>
              <a:rPr lang="it-IT" sz="6000" b="1" dirty="0">
                <a:solidFill>
                  <a:srgbClr val="212121"/>
                </a:solidFill>
                <a:latin typeface="Montserrat"/>
                <a:ea typeface="Montserrat"/>
                <a:cs typeface="Montserrat"/>
                <a:sym typeface="Montserrat"/>
              </a:rPr>
              <a:t> </a:t>
            </a:r>
            <a:r>
              <a:rPr lang="it-IT" sz="6000" b="1" dirty="0" err="1">
                <a:solidFill>
                  <a:srgbClr val="212121"/>
                </a:solidFill>
                <a:latin typeface="Montserrat"/>
                <a:ea typeface="Montserrat"/>
                <a:cs typeface="Montserrat"/>
                <a:sym typeface="Montserrat"/>
              </a:rPr>
              <a:t>reviews</a:t>
            </a:r>
            <a:r>
              <a:rPr lang="it-IT" sz="6000" b="1" dirty="0">
                <a:solidFill>
                  <a:srgbClr val="212121"/>
                </a:solidFill>
                <a:latin typeface="Montserrat"/>
                <a:ea typeface="Montserrat"/>
                <a:cs typeface="Montserrat"/>
                <a:sym typeface="Montserrat"/>
              </a:rPr>
              <a:t>) </a:t>
            </a:r>
          </a:p>
        </p:txBody>
      </p:sp>
      <p:pic>
        <p:nvPicPr>
          <p:cNvPr id="4" name="Picture 3">
            <a:extLst>
              <a:ext uri="{FF2B5EF4-FFF2-40B4-BE49-F238E27FC236}">
                <a16:creationId xmlns:a16="http://schemas.microsoft.com/office/drawing/2014/main" id="{E6EC7D8F-926E-E542-886F-22CF2CC16D73}"/>
              </a:ext>
            </a:extLst>
          </p:cNvPr>
          <p:cNvPicPr>
            <a:picLocks noChangeAspect="1"/>
          </p:cNvPicPr>
          <p:nvPr/>
        </p:nvPicPr>
        <p:blipFill>
          <a:blip r:embed="rId3"/>
          <a:stretch>
            <a:fillRect/>
          </a:stretch>
        </p:blipFill>
        <p:spPr>
          <a:xfrm>
            <a:off x="6806094" y="2677511"/>
            <a:ext cx="10771812" cy="1936750"/>
          </a:xfrm>
          <a:prstGeom prst="rect">
            <a:avLst/>
          </a:prstGeom>
        </p:spPr>
      </p:pic>
      <p:pic>
        <p:nvPicPr>
          <p:cNvPr id="6" name="Picture 5">
            <a:extLst>
              <a:ext uri="{FF2B5EF4-FFF2-40B4-BE49-F238E27FC236}">
                <a16:creationId xmlns:a16="http://schemas.microsoft.com/office/drawing/2014/main" id="{75675CC9-E958-D647-8DAB-3ECAA2DC22F3}"/>
              </a:ext>
            </a:extLst>
          </p:cNvPr>
          <p:cNvPicPr>
            <a:picLocks noChangeAspect="1"/>
          </p:cNvPicPr>
          <p:nvPr/>
        </p:nvPicPr>
        <p:blipFill>
          <a:blip r:embed="rId4"/>
          <a:stretch>
            <a:fillRect/>
          </a:stretch>
        </p:blipFill>
        <p:spPr>
          <a:xfrm>
            <a:off x="6316826" y="4722082"/>
            <a:ext cx="11750348" cy="1685704"/>
          </a:xfrm>
          <a:prstGeom prst="rect">
            <a:avLst/>
          </a:prstGeom>
        </p:spPr>
      </p:pic>
      <p:pic>
        <p:nvPicPr>
          <p:cNvPr id="7" name="Picture 6">
            <a:extLst>
              <a:ext uri="{FF2B5EF4-FFF2-40B4-BE49-F238E27FC236}">
                <a16:creationId xmlns:a16="http://schemas.microsoft.com/office/drawing/2014/main" id="{C06E9F7E-93C3-0A42-8E29-4112197F50B2}"/>
              </a:ext>
            </a:extLst>
          </p:cNvPr>
          <p:cNvPicPr>
            <a:picLocks noChangeAspect="1"/>
          </p:cNvPicPr>
          <p:nvPr/>
        </p:nvPicPr>
        <p:blipFill>
          <a:blip r:embed="rId5"/>
          <a:stretch>
            <a:fillRect/>
          </a:stretch>
        </p:blipFill>
        <p:spPr>
          <a:xfrm>
            <a:off x="7263112" y="6515607"/>
            <a:ext cx="9857776" cy="6715760"/>
          </a:xfrm>
          <a:prstGeom prst="rect">
            <a:avLst/>
          </a:prstGeom>
        </p:spPr>
      </p:pic>
    </p:spTree>
    <p:extLst>
      <p:ext uri="{BB962C8B-B14F-4D97-AF65-F5344CB8AC3E}">
        <p14:creationId xmlns:p14="http://schemas.microsoft.com/office/powerpoint/2010/main" val="41563454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1262158"/>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Key takeaways: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4"/>
            <a:ext cx="12369800" cy="1782762"/>
          </a:xfrm>
          <a:prstGeom prst="rect">
            <a:avLst/>
          </a:prstGeom>
          <a:noFill/>
          <a:ln>
            <a:noFill/>
          </a:ln>
        </p:spPr>
        <p:txBody>
          <a:bodyPr spcFirstLastPara="1" wrap="square" lIns="50800" tIns="50800" rIns="50800" bIns="50800" anchor="t" anchorCtr="0">
            <a:noAutofit/>
          </a:bodyPr>
          <a:lstStyle/>
          <a:p>
            <a:pPr marL="685800" marR="0" lvl="0" indent="-685800" algn="l" rtl="0">
              <a:spcBef>
                <a:spcPts val="0"/>
              </a:spcBef>
              <a:spcAft>
                <a:spcPts val="0"/>
              </a:spcAft>
              <a:buClr>
                <a:srgbClr val="212121"/>
              </a:buClr>
              <a:buSzPts val="1200"/>
              <a:buFont typeface="Wingdings" pitchFamily="2" charset="2"/>
              <a:buChar char="§"/>
            </a:pPr>
            <a:r>
              <a:rPr lang="it-IT" sz="3600" dirty="0" err="1">
                <a:solidFill>
                  <a:schemeClr val="bg2">
                    <a:lumMod val="50000"/>
                  </a:schemeClr>
                </a:solidFill>
                <a:latin typeface="Montserrat"/>
                <a:ea typeface="Montserrat"/>
                <a:cs typeface="Montserrat"/>
                <a:sym typeface="Montserrat"/>
              </a:rPr>
              <a:t>Prioritise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features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low</a:t>
            </a:r>
            <a:r>
              <a:rPr lang="it-IT" sz="3600" dirty="0">
                <a:solidFill>
                  <a:schemeClr val="bg2">
                    <a:lumMod val="50000"/>
                  </a:schemeClr>
                </a:solidFill>
                <a:latin typeface="Montserrat"/>
                <a:ea typeface="Montserrat"/>
                <a:cs typeface="Montserrat"/>
                <a:sym typeface="Montserrat"/>
              </a:rPr>
              <a:t> light, image </a:t>
            </a:r>
            <a:r>
              <a:rPr lang="it-IT" sz="3600" dirty="0" err="1">
                <a:solidFill>
                  <a:schemeClr val="bg2">
                    <a:lumMod val="50000"/>
                  </a:schemeClr>
                </a:solidFill>
                <a:latin typeface="Montserrat"/>
                <a:ea typeface="Montserrat"/>
                <a:cs typeface="Montserrat"/>
                <a:sym typeface="Montserrat"/>
              </a:rPr>
              <a:t>quality</a:t>
            </a:r>
            <a:r>
              <a:rPr lang="it-IT" sz="3600" dirty="0">
                <a:solidFill>
                  <a:schemeClr val="bg2">
                    <a:lumMod val="50000"/>
                  </a:schemeClr>
                </a:solidFill>
                <a:latin typeface="Montserrat"/>
                <a:ea typeface="Montserrat"/>
                <a:cs typeface="Montserrat"/>
                <a:sym typeface="Montserrat"/>
              </a:rPr>
              <a:t>, full frame, auto focus in new </a:t>
            </a:r>
            <a:r>
              <a:rPr lang="it-IT" sz="3600" dirty="0" err="1">
                <a:solidFill>
                  <a:schemeClr val="bg2">
                    <a:lumMod val="50000"/>
                  </a:schemeClr>
                </a:solidFill>
                <a:latin typeface="Montserrat"/>
                <a:ea typeface="Montserrat"/>
                <a:cs typeface="Montserrat"/>
                <a:sym typeface="Montserrat"/>
              </a:rPr>
              <a:t>cameras</a:t>
            </a:r>
            <a:endParaRPr lang="it-IT" sz="3600" dirty="0">
              <a:solidFill>
                <a:schemeClr val="bg2">
                  <a:lumMod val="50000"/>
                </a:schemeClr>
              </a:solidFill>
              <a:latin typeface="Montserrat"/>
              <a:ea typeface="Montserrat"/>
              <a:cs typeface="Montserrat"/>
              <a:sym typeface="Montserrat"/>
            </a:endParaRPr>
          </a:p>
          <a:p>
            <a:pPr marL="685800" marR="0" lvl="0" indent="-685800" algn="l" rtl="0">
              <a:spcBef>
                <a:spcPts val="0"/>
              </a:spcBef>
              <a:spcAft>
                <a:spcPts val="0"/>
              </a:spcAft>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a:solidFill>
                  <a:schemeClr val="bg2">
                    <a:lumMod val="50000"/>
                  </a:schemeClr>
                </a:solidFill>
                <a:latin typeface="Montserrat"/>
                <a:ea typeface="Montserrat"/>
                <a:cs typeface="Montserrat"/>
                <a:sym typeface="Montserrat"/>
              </a:rPr>
              <a:t>Focus on fixing: </a:t>
            </a:r>
            <a:r>
              <a:rPr lang="it-IT" sz="3600" dirty="0" err="1">
                <a:solidFill>
                  <a:schemeClr val="bg2">
                    <a:lumMod val="50000"/>
                  </a:schemeClr>
                </a:solidFill>
                <a:latin typeface="Montserrat"/>
                <a:ea typeface="Montserrat"/>
                <a:cs typeface="Montserrat"/>
                <a:sym typeface="Montserrat"/>
              </a:rPr>
              <a:t>memory</a:t>
            </a:r>
            <a:r>
              <a:rPr lang="it-IT" sz="3600" dirty="0">
                <a:solidFill>
                  <a:schemeClr val="bg2">
                    <a:lumMod val="50000"/>
                  </a:schemeClr>
                </a:solidFill>
                <a:latin typeface="Montserrat"/>
                <a:ea typeface="Montserrat"/>
                <a:cs typeface="Montserrat"/>
                <a:sym typeface="Montserrat"/>
              </a:rPr>
              <a:t> card, </a:t>
            </a:r>
            <a:r>
              <a:rPr lang="it-IT" sz="3600" dirty="0" err="1">
                <a:solidFill>
                  <a:schemeClr val="bg2">
                    <a:lumMod val="50000"/>
                  </a:schemeClr>
                </a:solidFill>
                <a:latin typeface="Montserrat"/>
                <a:ea typeface="Montserrat"/>
                <a:cs typeface="Montserrat"/>
                <a:sym typeface="Montserrat"/>
              </a:rPr>
              <a:t>customer</a:t>
            </a:r>
            <a:r>
              <a:rPr lang="it-IT" sz="3600" dirty="0">
                <a:solidFill>
                  <a:schemeClr val="bg2">
                    <a:lumMod val="50000"/>
                  </a:schemeClr>
                </a:solidFill>
                <a:latin typeface="Montserrat"/>
                <a:ea typeface="Montserrat"/>
                <a:cs typeface="Montserrat"/>
                <a:sym typeface="Montserrat"/>
              </a:rPr>
              <a:t> service, camera body, image </a:t>
            </a:r>
            <a:r>
              <a:rPr lang="it-IT" sz="3600" dirty="0" err="1">
                <a:solidFill>
                  <a:schemeClr val="bg2">
                    <a:lumMod val="50000"/>
                  </a:schemeClr>
                </a:solidFill>
                <a:latin typeface="Montserrat"/>
                <a:ea typeface="Montserrat"/>
                <a:cs typeface="Montserrat"/>
                <a:sym typeface="Montserrat"/>
              </a:rPr>
              <a:t>quality</a:t>
            </a:r>
            <a:r>
              <a:rPr lang="it-IT" sz="3600" dirty="0">
                <a:solidFill>
                  <a:schemeClr val="bg2">
                    <a:lumMod val="50000"/>
                  </a:schemeClr>
                </a:solidFill>
                <a:latin typeface="Montserrat"/>
                <a:ea typeface="Montserrat"/>
                <a:cs typeface="Montserrat"/>
                <a:sym typeface="Montserrat"/>
              </a:rPr>
              <a:t>, high </a:t>
            </a:r>
            <a:r>
              <a:rPr lang="it-IT" sz="3600" dirty="0" err="1">
                <a:solidFill>
                  <a:schemeClr val="bg2">
                    <a:lumMod val="50000"/>
                  </a:schemeClr>
                </a:solidFill>
                <a:latin typeface="Montserrat"/>
                <a:ea typeface="Montserrat"/>
                <a:cs typeface="Montserrat"/>
                <a:sym typeface="Montserrat"/>
              </a:rPr>
              <a:t>iso</a:t>
            </a:r>
            <a:endParaRPr lang="it-IT" sz="3600" dirty="0">
              <a:solidFill>
                <a:schemeClr val="bg2">
                  <a:lumMod val="50000"/>
                </a:schemeClr>
              </a:solidFill>
              <a:latin typeface="Montserrat"/>
              <a:ea typeface="Montserrat"/>
              <a:cs typeface="Montserrat"/>
              <a:sym typeface="Montserrat"/>
            </a:endParaRPr>
          </a:p>
          <a:p>
            <a:pPr lvl="0">
              <a:buClr>
                <a:srgbClr val="212121"/>
              </a:buClr>
              <a:buSzPts val="1200"/>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a:solidFill>
                  <a:schemeClr val="bg2">
                    <a:lumMod val="50000"/>
                  </a:schemeClr>
                </a:solidFill>
                <a:latin typeface="Montserrat"/>
                <a:ea typeface="Montserrat"/>
                <a:cs typeface="Montserrat"/>
                <a:sym typeface="Montserrat"/>
              </a:rPr>
              <a:t>Amazon </a:t>
            </a:r>
            <a:r>
              <a:rPr lang="it-IT" sz="3600" dirty="0" err="1">
                <a:solidFill>
                  <a:schemeClr val="bg2">
                    <a:lumMod val="50000"/>
                  </a:schemeClr>
                </a:solidFill>
                <a:latin typeface="Montserrat"/>
                <a:ea typeface="Montserrat"/>
                <a:cs typeface="Montserrat"/>
                <a:sym typeface="Montserrat"/>
              </a:rPr>
              <a:t>reviews</a:t>
            </a:r>
            <a:r>
              <a:rPr lang="it-IT" sz="3600" dirty="0">
                <a:solidFill>
                  <a:schemeClr val="bg2">
                    <a:lumMod val="50000"/>
                  </a:schemeClr>
                </a:solidFill>
                <a:latin typeface="Montserrat"/>
                <a:ea typeface="Montserrat"/>
                <a:cs typeface="Montserrat"/>
                <a:sym typeface="Montserrat"/>
              </a:rPr>
              <a:t> are </a:t>
            </a:r>
            <a:r>
              <a:rPr lang="it-IT" sz="3600" dirty="0" err="1">
                <a:solidFill>
                  <a:schemeClr val="bg2">
                    <a:lumMod val="50000"/>
                  </a:schemeClr>
                </a:solidFill>
                <a:latin typeface="Montserrat"/>
                <a:ea typeface="Montserrat"/>
                <a:cs typeface="Montserrat"/>
                <a:sym typeface="Montserrat"/>
              </a:rPr>
              <a:t>skewed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towards</a:t>
            </a:r>
            <a:r>
              <a:rPr lang="it-IT" sz="3600" dirty="0">
                <a:solidFill>
                  <a:schemeClr val="bg2">
                    <a:lumMod val="50000"/>
                  </a:schemeClr>
                </a:solidFill>
                <a:latin typeface="Montserrat"/>
                <a:ea typeface="Montserrat"/>
                <a:cs typeface="Montserrat"/>
                <a:sym typeface="Montserrat"/>
              </a:rPr>
              <a:t> high </a:t>
            </a:r>
            <a:r>
              <a:rPr lang="it-IT" sz="3600" dirty="0" err="1">
                <a:solidFill>
                  <a:schemeClr val="bg2">
                    <a:lumMod val="50000"/>
                  </a:schemeClr>
                </a:solidFill>
                <a:latin typeface="Montserrat"/>
                <a:ea typeface="Montserrat"/>
                <a:cs typeface="Montserrat"/>
                <a:sym typeface="Montserrat"/>
              </a:rPr>
              <a:t>ratings</a:t>
            </a:r>
            <a:r>
              <a:rPr lang="it-IT" sz="3600" dirty="0">
                <a:solidFill>
                  <a:schemeClr val="bg2">
                    <a:lumMod val="50000"/>
                  </a:schemeClr>
                </a:solidFill>
                <a:latin typeface="Montserrat"/>
                <a:ea typeface="Montserrat"/>
                <a:cs typeface="Montserrat"/>
                <a:sym typeface="Montserrat"/>
              </a:rPr>
              <a:t>. </a:t>
            </a:r>
          </a:p>
          <a:p>
            <a:pPr marL="685800" lvl="0" indent="-685800">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a:solidFill>
                  <a:schemeClr val="bg2">
                    <a:lumMod val="50000"/>
                  </a:schemeClr>
                </a:solidFill>
                <a:latin typeface="Montserrat"/>
                <a:ea typeface="Montserrat"/>
                <a:cs typeface="Montserrat"/>
                <a:sym typeface="Montserrat"/>
              </a:rPr>
              <a:t>F1 </a:t>
            </a:r>
            <a:r>
              <a:rPr lang="it-IT" sz="3600" dirty="0" err="1">
                <a:solidFill>
                  <a:schemeClr val="bg2">
                    <a:lumMod val="50000"/>
                  </a:schemeClr>
                </a:solidFill>
                <a:latin typeface="Montserrat"/>
                <a:ea typeface="Montserrat"/>
                <a:cs typeface="Montserrat"/>
                <a:sym typeface="Montserrat"/>
              </a:rPr>
              <a:t>is</a:t>
            </a:r>
            <a:r>
              <a:rPr lang="it-IT" sz="3600" dirty="0">
                <a:solidFill>
                  <a:schemeClr val="bg2">
                    <a:lumMod val="50000"/>
                  </a:schemeClr>
                </a:solidFill>
                <a:latin typeface="Montserrat"/>
                <a:ea typeface="Montserrat"/>
                <a:cs typeface="Montserrat"/>
                <a:sym typeface="Montserrat"/>
              </a:rPr>
              <a:t> a more </a:t>
            </a:r>
            <a:r>
              <a:rPr lang="it-IT" sz="3600" dirty="0" err="1">
                <a:solidFill>
                  <a:schemeClr val="bg2">
                    <a:lumMod val="50000"/>
                  </a:schemeClr>
                </a:solidFill>
                <a:latin typeface="Montserrat"/>
                <a:ea typeface="Montserrat"/>
                <a:cs typeface="Montserrat"/>
                <a:sym typeface="Montserrat"/>
              </a:rPr>
              <a:t>suitable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metric</a:t>
            </a:r>
            <a:r>
              <a:rPr lang="it-IT" sz="3600" dirty="0">
                <a:solidFill>
                  <a:schemeClr val="bg2">
                    <a:lumMod val="50000"/>
                  </a:schemeClr>
                </a:solidFill>
                <a:latin typeface="Montserrat"/>
                <a:ea typeface="Montserrat"/>
                <a:cs typeface="Montserrat"/>
                <a:sym typeface="Montserrat"/>
              </a:rPr>
              <a:t> in multi </a:t>
            </a:r>
            <a:r>
              <a:rPr lang="it-IT" sz="3600" dirty="0" err="1">
                <a:solidFill>
                  <a:schemeClr val="bg2">
                    <a:lumMod val="50000"/>
                  </a:schemeClr>
                </a:solidFill>
                <a:latin typeface="Montserrat"/>
                <a:ea typeface="Montserrat"/>
                <a:cs typeface="Montserrat"/>
                <a:sym typeface="Montserrat"/>
              </a:rPr>
              <a:t>class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problem</a:t>
            </a:r>
            <a:r>
              <a:rPr lang="it-IT" sz="3600" dirty="0">
                <a:solidFill>
                  <a:schemeClr val="bg2">
                    <a:lumMod val="50000"/>
                  </a:schemeClr>
                </a:solidFill>
                <a:latin typeface="Montserrat"/>
                <a:ea typeface="Montserrat"/>
                <a:cs typeface="Montserrat"/>
                <a:sym typeface="Montserrat"/>
              </a:rPr>
              <a:t> due to the </a:t>
            </a:r>
            <a:r>
              <a:rPr lang="it-IT" sz="3600" dirty="0" err="1">
                <a:solidFill>
                  <a:schemeClr val="bg2">
                    <a:lumMod val="50000"/>
                  </a:schemeClr>
                </a:solidFill>
                <a:latin typeface="Montserrat"/>
                <a:ea typeface="Montserrat"/>
                <a:cs typeface="Montserrat"/>
                <a:sym typeface="Montserrat"/>
              </a:rPr>
              <a:t>class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imbalance</a:t>
            </a:r>
            <a:r>
              <a:rPr lang="it-IT" sz="3600" dirty="0">
                <a:solidFill>
                  <a:schemeClr val="bg2">
                    <a:lumMod val="50000"/>
                  </a:schemeClr>
                </a:solidFill>
                <a:latin typeface="Montserrat"/>
                <a:ea typeface="Montserrat"/>
                <a:cs typeface="Montserrat"/>
                <a:sym typeface="Montserrat"/>
              </a:rPr>
              <a:t>.</a:t>
            </a:r>
          </a:p>
          <a:p>
            <a:pPr marL="685800" lvl="0" indent="-685800">
              <a:buClr>
                <a:srgbClr val="212121"/>
              </a:buClr>
              <a:buSzPts val="1200"/>
              <a:buFont typeface="Wingdings" pitchFamily="2" charset="2"/>
              <a:buChar char="§"/>
            </a:pPr>
            <a:endParaRPr lang="it-IT" sz="3600" dirty="0">
              <a:solidFill>
                <a:schemeClr val="bg2">
                  <a:lumMod val="50000"/>
                </a:schemeClr>
              </a:solidFill>
              <a:latin typeface="Montserrat"/>
              <a:ea typeface="Montserrat"/>
              <a:cs typeface="Montserrat"/>
              <a:sym typeface="Montserrat"/>
            </a:endParaRPr>
          </a:p>
          <a:p>
            <a:pPr marL="685800" lvl="0" indent="-685800">
              <a:buClr>
                <a:srgbClr val="212121"/>
              </a:buClr>
              <a:buSzPts val="1200"/>
              <a:buFont typeface="Wingdings" pitchFamily="2" charset="2"/>
              <a:buChar char="§"/>
            </a:pPr>
            <a:r>
              <a:rPr lang="it-IT" sz="3600" dirty="0" err="1">
                <a:solidFill>
                  <a:schemeClr val="bg2">
                    <a:lumMod val="50000"/>
                  </a:schemeClr>
                </a:solidFill>
                <a:latin typeface="Montserrat"/>
                <a:ea typeface="Montserrat"/>
                <a:cs typeface="Montserrat"/>
                <a:sym typeface="Montserrat"/>
              </a:rPr>
              <a:t>Binary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predictor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performs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fairly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well</a:t>
            </a:r>
            <a:r>
              <a:rPr lang="it-IT" sz="3600" dirty="0">
                <a:solidFill>
                  <a:schemeClr val="bg2">
                    <a:lumMod val="50000"/>
                  </a:schemeClr>
                </a:solidFill>
                <a:latin typeface="Montserrat"/>
                <a:ea typeface="Montserrat"/>
                <a:cs typeface="Montserrat"/>
                <a:sym typeface="Montserrat"/>
              </a:rPr>
              <a:t>: </a:t>
            </a:r>
            <a:r>
              <a:rPr lang="it-IT" sz="3600" dirty="0">
                <a:solidFill>
                  <a:srgbClr val="F98F2D"/>
                </a:solidFill>
                <a:latin typeface="Montserrat"/>
                <a:ea typeface="Montserrat"/>
                <a:cs typeface="Montserrat"/>
                <a:sym typeface="Montserrat"/>
              </a:rPr>
              <a:t>0.9551</a:t>
            </a:r>
            <a:r>
              <a:rPr lang="it-IT" sz="3600" dirty="0">
                <a:solidFill>
                  <a:schemeClr val="bg2">
                    <a:lumMod val="50000"/>
                  </a:schemeClr>
                </a:solidFill>
                <a:latin typeface="Montserrat"/>
                <a:ea typeface="Montserrat"/>
                <a:cs typeface="Montserrat"/>
                <a:sym typeface="Montserrat"/>
              </a:rPr>
              <a:t> F1 score and </a:t>
            </a:r>
            <a:r>
              <a:rPr lang="en-GB" sz="3600" dirty="0">
                <a:solidFill>
                  <a:srgbClr val="F98F2D"/>
                </a:solidFill>
                <a:latin typeface="Montserrat"/>
              </a:rPr>
              <a:t>0.9554</a:t>
            </a:r>
            <a:r>
              <a:rPr lang="en-GB" sz="3600" dirty="0">
                <a:solidFill>
                  <a:schemeClr val="bg2">
                    <a:lumMod val="50000"/>
                  </a:schemeClr>
                </a:solidFill>
                <a:latin typeface="Montserrat"/>
              </a:rPr>
              <a:t> accuracy score. Greater than the baseline of </a:t>
            </a:r>
            <a:r>
              <a:rPr lang="en-GB" sz="3600" b="1" dirty="0">
                <a:solidFill>
                  <a:schemeClr val="bg2">
                    <a:lumMod val="50000"/>
                  </a:schemeClr>
                </a:solidFill>
                <a:latin typeface="Montserrat"/>
              </a:rPr>
              <a:t>0.912</a:t>
            </a:r>
            <a:r>
              <a:rPr lang="en-GB" sz="3600" dirty="0">
                <a:solidFill>
                  <a:schemeClr val="bg2">
                    <a:lumMod val="50000"/>
                  </a:schemeClr>
                </a:solidFill>
                <a:latin typeface="Montserrat"/>
              </a:rPr>
              <a:t>.</a:t>
            </a:r>
            <a:endParaRPr lang="it-IT" sz="3600" dirty="0">
              <a:solidFill>
                <a:schemeClr val="bg2">
                  <a:lumMod val="50000"/>
                </a:schemeClr>
              </a:solidFill>
              <a:latin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23980691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071719" y="1312716"/>
            <a:ext cx="12852681"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Limitations: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3"/>
            <a:ext cx="12369800" cy="7426943"/>
          </a:xfrm>
          <a:prstGeom prst="rect">
            <a:avLst/>
          </a:prstGeom>
          <a:noFill/>
          <a:ln>
            <a:noFill/>
          </a:ln>
        </p:spPr>
        <p:txBody>
          <a:bodyPr spcFirstLastPara="1" wrap="square" lIns="50800" tIns="50800" rIns="50800" bIns="50800" anchor="t" anchorCtr="0">
            <a:noAutofit/>
          </a:bodyPr>
          <a:lstStyle/>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parameter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tuning</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required</a:t>
            </a:r>
            <a:r>
              <a:rPr lang="it-IT" sz="3600" dirty="0">
                <a:solidFill>
                  <a:schemeClr val="bg2">
                    <a:lumMod val="50000"/>
                  </a:schemeClr>
                </a:solidFill>
                <a:latin typeface="Montserrat"/>
                <a:ea typeface="Montserrat"/>
                <a:cs typeface="Montserrat"/>
                <a:sym typeface="Montserrat"/>
              </a:rPr>
              <a:t> </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Text </a:t>
            </a:r>
            <a:r>
              <a:rPr lang="it-IT" sz="3600" dirty="0" err="1">
                <a:solidFill>
                  <a:schemeClr val="bg2">
                    <a:lumMod val="50000"/>
                  </a:schemeClr>
                </a:solidFill>
                <a:latin typeface="Montserrat"/>
                <a:ea typeface="Montserrat"/>
                <a:cs typeface="Montserrat"/>
                <a:sym typeface="Montserrat"/>
              </a:rPr>
              <a:t>features</a:t>
            </a:r>
            <a:r>
              <a:rPr lang="it-IT" sz="3600" dirty="0">
                <a:solidFill>
                  <a:schemeClr val="bg2">
                    <a:lumMod val="50000"/>
                  </a:schemeClr>
                </a:solidFill>
                <a:latin typeface="Montserrat"/>
                <a:ea typeface="Montserrat"/>
                <a:cs typeface="Montserrat"/>
                <a:sym typeface="Montserrat"/>
              </a:rPr>
              <a:t> are </a:t>
            </a:r>
            <a:r>
              <a:rPr lang="it-IT" sz="3600" dirty="0" err="1">
                <a:solidFill>
                  <a:schemeClr val="bg2">
                    <a:lumMod val="50000"/>
                  </a:schemeClr>
                </a:solidFill>
                <a:latin typeface="Montserrat"/>
                <a:ea typeface="Montserrat"/>
                <a:cs typeface="Montserrat"/>
                <a:sym typeface="Montserrat"/>
              </a:rPr>
              <a:t>noisy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preprocessing</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like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sentence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stemming</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possible</a:t>
            </a:r>
            <a:r>
              <a:rPr lang="it-IT" sz="3600" dirty="0">
                <a:solidFill>
                  <a:schemeClr val="bg2">
                    <a:lumMod val="50000"/>
                  </a:schemeClr>
                </a:solidFill>
                <a:latin typeface="Montserrat"/>
                <a:ea typeface="Montserrat"/>
                <a:cs typeface="Montserrat"/>
                <a:sym typeface="Montserrat"/>
              </a:rPr>
              <a:t>.</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Class </a:t>
            </a:r>
            <a:r>
              <a:rPr lang="it-IT" sz="3600" dirty="0" err="1">
                <a:solidFill>
                  <a:schemeClr val="bg2">
                    <a:lumMod val="50000"/>
                  </a:schemeClr>
                </a:solidFill>
                <a:latin typeface="Montserrat"/>
                <a:ea typeface="Montserrat"/>
                <a:cs typeface="Montserrat"/>
                <a:sym typeface="Montserrat"/>
              </a:rPr>
              <a:t>Imbalance</a:t>
            </a:r>
            <a:r>
              <a:rPr lang="it-IT" sz="3600" dirty="0">
                <a:solidFill>
                  <a:schemeClr val="bg2">
                    <a:lumMod val="50000"/>
                  </a:schemeClr>
                </a:solidFill>
                <a:latin typeface="Montserrat"/>
                <a:ea typeface="Montserrat"/>
                <a:cs typeface="Montserrat"/>
                <a:sym typeface="Montserrat"/>
              </a:rPr>
              <a:t> in data</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r>
              <a:rPr lang="it-IT" sz="3600" dirty="0">
                <a:solidFill>
                  <a:schemeClr val="bg2">
                    <a:lumMod val="50000"/>
                  </a:schemeClr>
                </a:solidFill>
                <a:latin typeface="Montserrat"/>
                <a:ea typeface="Montserrat"/>
                <a:cs typeface="Montserrat"/>
                <a:sym typeface="Montserrat"/>
              </a:rPr>
              <a:t>How </a:t>
            </a:r>
            <a:r>
              <a:rPr lang="it-IT" sz="3600" dirty="0" err="1">
                <a:solidFill>
                  <a:schemeClr val="bg2">
                    <a:lumMod val="50000"/>
                  </a:schemeClr>
                </a:solidFill>
                <a:latin typeface="Montserrat"/>
                <a:ea typeface="Montserrat"/>
                <a:cs typeface="Montserrat"/>
                <a:sym typeface="Montserrat"/>
              </a:rPr>
              <a:t>legitamate</a:t>
            </a:r>
            <a:r>
              <a:rPr lang="it-IT" sz="3600" dirty="0">
                <a:solidFill>
                  <a:schemeClr val="bg2">
                    <a:lumMod val="50000"/>
                  </a:schemeClr>
                </a:solidFill>
                <a:latin typeface="Montserrat"/>
                <a:ea typeface="Montserrat"/>
                <a:cs typeface="Montserrat"/>
                <a:sym typeface="Montserrat"/>
              </a:rPr>
              <a:t> are non-</a:t>
            </a:r>
            <a:r>
              <a:rPr lang="it-IT" sz="3600" dirty="0" err="1">
                <a:solidFill>
                  <a:schemeClr val="bg2">
                    <a:lumMod val="50000"/>
                  </a:schemeClr>
                </a:solidFill>
                <a:latin typeface="Montserrat"/>
                <a:ea typeface="Montserrat"/>
                <a:cs typeface="Montserrat"/>
                <a:sym typeface="Montserrat"/>
              </a:rPr>
              <a:t>verified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reviews</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Did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they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actually</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purchase</a:t>
            </a:r>
            <a:r>
              <a:rPr lang="it-IT" sz="3600" dirty="0">
                <a:solidFill>
                  <a:schemeClr val="bg2">
                    <a:lumMod val="50000"/>
                  </a:schemeClr>
                </a:solidFill>
                <a:latin typeface="Montserrat"/>
                <a:ea typeface="Montserrat"/>
                <a:cs typeface="Montserrat"/>
                <a:sym typeface="Montserrat"/>
              </a:rPr>
              <a:t>?</a:t>
            </a: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571500" marR="0" lvl="0" indent="-571500" algn="l" rtl="0">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912346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grpSp>
        <p:nvGrpSpPr>
          <p:cNvPr id="332" name="Google Shape;332;p25"/>
          <p:cNvGrpSpPr/>
          <p:nvPr/>
        </p:nvGrpSpPr>
        <p:grpSpPr>
          <a:xfrm>
            <a:off x="-6325248" y="2026814"/>
            <a:ext cx="16621008" cy="9649025"/>
            <a:chOff x="0" y="0"/>
            <a:chExt cx="16621006" cy="9649023"/>
          </a:xfrm>
        </p:grpSpPr>
        <p:sp>
          <p:nvSpPr>
            <p:cNvPr id="333" name="Google Shape;333;p25"/>
            <p:cNvSpPr/>
            <p:nvPr/>
          </p:nvSpPr>
          <p:spPr>
            <a:xfrm>
              <a:off x="1514061" y="46585"/>
              <a:ext cx="13527660" cy="9162506"/>
            </a:xfrm>
            <a:custGeom>
              <a:avLst/>
              <a:gdLst/>
              <a:ahLst/>
              <a:cxnLst/>
              <a:rect l="l" t="t" r="r" b="b"/>
              <a:pathLst>
                <a:path w="120000" h="120000" extrusionOk="0">
                  <a:moveTo>
                    <a:pt x="0" y="117094"/>
                  </a:moveTo>
                  <a:lnTo>
                    <a:pt x="0" y="4827"/>
                  </a:lnTo>
                  <a:cubicBezTo>
                    <a:pt x="0" y="2155"/>
                    <a:pt x="1461" y="0"/>
                    <a:pt x="3272" y="0"/>
                  </a:cubicBezTo>
                  <a:lnTo>
                    <a:pt x="116738" y="0"/>
                  </a:lnTo>
                  <a:cubicBezTo>
                    <a:pt x="118527" y="0"/>
                    <a:pt x="120000" y="2155"/>
                    <a:pt x="120000" y="4827"/>
                  </a:cubicBezTo>
                  <a:lnTo>
                    <a:pt x="120000" y="117094"/>
                  </a:lnTo>
                  <a:cubicBezTo>
                    <a:pt x="120000" y="118683"/>
                    <a:pt x="119116" y="120000"/>
                    <a:pt x="118038" y="120000"/>
                  </a:cubicBezTo>
                  <a:lnTo>
                    <a:pt x="1966" y="120000"/>
                  </a:lnTo>
                  <a:cubicBezTo>
                    <a:pt x="872" y="120000"/>
                    <a:pt x="0" y="118727"/>
                    <a:pt x="0" y="117094"/>
                  </a:cubicBezTo>
                </a:path>
              </a:pathLst>
            </a:custGeom>
            <a:solidFill>
              <a:srgbClr val="333333"/>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4" name="Google Shape;334;p25"/>
            <p:cNvSpPr/>
            <p:nvPr/>
          </p:nvSpPr>
          <p:spPr>
            <a:xfrm>
              <a:off x="1486108" y="0"/>
              <a:ext cx="13583563" cy="9241702"/>
            </a:xfrm>
            <a:custGeom>
              <a:avLst/>
              <a:gdLst/>
              <a:ahLst/>
              <a:cxnLst/>
              <a:rect l="l" t="t" r="r" b="b"/>
              <a:pathLst>
                <a:path w="120000" h="120000" extrusionOk="0">
                  <a:moveTo>
                    <a:pt x="117844" y="120000"/>
                  </a:moveTo>
                  <a:lnTo>
                    <a:pt x="2155" y="120000"/>
                  </a:lnTo>
                  <a:cubicBezTo>
                    <a:pt x="1072" y="120000"/>
                    <a:pt x="0" y="118422"/>
                    <a:pt x="0" y="116833"/>
                  </a:cubicBezTo>
                  <a:lnTo>
                    <a:pt x="0" y="4844"/>
                  </a:lnTo>
                  <a:cubicBezTo>
                    <a:pt x="0" y="2166"/>
                    <a:pt x="1661" y="0"/>
                    <a:pt x="3483" y="0"/>
                  </a:cubicBezTo>
                  <a:lnTo>
                    <a:pt x="116511" y="0"/>
                  </a:lnTo>
                  <a:cubicBezTo>
                    <a:pt x="118327" y="0"/>
                    <a:pt x="120000" y="2166"/>
                    <a:pt x="120000" y="4844"/>
                  </a:cubicBezTo>
                  <a:lnTo>
                    <a:pt x="120000" y="116833"/>
                  </a:lnTo>
                  <a:cubicBezTo>
                    <a:pt x="120000" y="118422"/>
                    <a:pt x="118938" y="120000"/>
                    <a:pt x="117844" y="120000"/>
                  </a:cubicBezTo>
                  <a:close/>
                  <a:moveTo>
                    <a:pt x="2250" y="119572"/>
                  </a:moveTo>
                  <a:lnTo>
                    <a:pt x="117738" y="119572"/>
                  </a:lnTo>
                  <a:cubicBezTo>
                    <a:pt x="118822" y="119572"/>
                    <a:pt x="119700" y="118272"/>
                    <a:pt x="119700" y="116694"/>
                  </a:cubicBezTo>
                  <a:lnTo>
                    <a:pt x="119700" y="5416"/>
                  </a:lnTo>
                  <a:cubicBezTo>
                    <a:pt x="119700" y="2827"/>
                    <a:pt x="118272" y="727"/>
                    <a:pt x="116511" y="727"/>
                  </a:cubicBezTo>
                  <a:lnTo>
                    <a:pt x="3483" y="727"/>
                  </a:lnTo>
                  <a:cubicBezTo>
                    <a:pt x="1727" y="727"/>
                    <a:pt x="300" y="2827"/>
                    <a:pt x="300" y="5416"/>
                  </a:cubicBezTo>
                  <a:lnTo>
                    <a:pt x="300" y="116694"/>
                  </a:lnTo>
                  <a:cubicBezTo>
                    <a:pt x="300" y="118272"/>
                    <a:pt x="1177" y="119572"/>
                    <a:pt x="2250" y="119572"/>
                  </a:cubicBezTo>
                  <a:close/>
                </a:path>
              </a:pathLst>
            </a:custGeom>
            <a:solidFill>
              <a:srgbClr val="B4B3B4"/>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5" name="Google Shape;335;p25"/>
            <p:cNvSpPr/>
            <p:nvPr/>
          </p:nvSpPr>
          <p:spPr>
            <a:xfrm>
              <a:off x="1555988" y="93172"/>
              <a:ext cx="13441712" cy="8896963"/>
            </a:xfrm>
            <a:custGeom>
              <a:avLst/>
              <a:gdLst/>
              <a:ahLst/>
              <a:cxnLst/>
              <a:rect l="l" t="t" r="r" b="b"/>
              <a:pathLst>
                <a:path w="120000" h="120000" extrusionOk="0">
                  <a:moveTo>
                    <a:pt x="117132" y="0"/>
                  </a:moveTo>
                  <a:lnTo>
                    <a:pt x="2883" y="0"/>
                  </a:lnTo>
                  <a:cubicBezTo>
                    <a:pt x="1311" y="0"/>
                    <a:pt x="0" y="1950"/>
                    <a:pt x="0" y="4372"/>
                  </a:cubicBezTo>
                  <a:lnTo>
                    <a:pt x="0" y="117005"/>
                  </a:lnTo>
                  <a:cubicBezTo>
                    <a:pt x="0" y="118661"/>
                    <a:pt x="894" y="120000"/>
                    <a:pt x="1978" y="120000"/>
                  </a:cubicBezTo>
                  <a:lnTo>
                    <a:pt x="118027" y="120000"/>
                  </a:lnTo>
                  <a:cubicBezTo>
                    <a:pt x="119110" y="120000"/>
                    <a:pt x="119999" y="118661"/>
                    <a:pt x="119999" y="117005"/>
                  </a:cubicBezTo>
                  <a:lnTo>
                    <a:pt x="119999" y="4344"/>
                  </a:lnTo>
                  <a:cubicBezTo>
                    <a:pt x="120016" y="1950"/>
                    <a:pt x="118716" y="0"/>
                    <a:pt x="117132" y="0"/>
                  </a:cubicBezTo>
                </a:path>
              </a:pathLst>
            </a:custGeom>
            <a:solidFill>
              <a:srgbClr val="181A19"/>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6" name="Google Shape;336;p25"/>
            <p:cNvSpPr/>
            <p:nvPr/>
          </p:nvSpPr>
          <p:spPr>
            <a:xfrm>
              <a:off x="1984584" y="675504"/>
              <a:ext cx="12581954" cy="7927966"/>
            </a:xfrm>
            <a:custGeom>
              <a:avLst/>
              <a:gdLst/>
              <a:ahLst/>
              <a:cxnLst/>
              <a:rect l="l" t="t" r="r" b="b"/>
              <a:pathLst>
                <a:path w="120000" h="120000" extrusionOk="0">
                  <a:moveTo>
                    <a:pt x="60011" y="120000"/>
                  </a:moveTo>
                  <a:lnTo>
                    <a:pt x="0" y="120000"/>
                  </a:lnTo>
                  <a:lnTo>
                    <a:pt x="0" y="0"/>
                  </a:lnTo>
                  <a:lnTo>
                    <a:pt x="120000" y="0"/>
                  </a:lnTo>
                  <a:lnTo>
                    <a:pt x="120000" y="120000"/>
                  </a:lnTo>
                  <a:lnTo>
                    <a:pt x="60011" y="120000"/>
                  </a:lnTo>
                </a:path>
              </a:pathLst>
            </a:custGeom>
            <a:solidFill>
              <a:srgbClr val="3D3D3F"/>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7" name="Google Shape;337;p25"/>
            <p:cNvSpPr/>
            <p:nvPr/>
          </p:nvSpPr>
          <p:spPr>
            <a:xfrm>
              <a:off x="8227172" y="419277"/>
              <a:ext cx="106088" cy="106099"/>
            </a:xfrm>
            <a:custGeom>
              <a:avLst/>
              <a:gdLst/>
              <a:ahLst/>
              <a:cxnLst/>
              <a:rect l="l" t="t" r="r" b="b"/>
              <a:pathLst>
                <a:path w="120000" h="120000" extrusionOk="0">
                  <a:moveTo>
                    <a:pt x="120000" y="59405"/>
                  </a:moveTo>
                  <a:cubicBezTo>
                    <a:pt x="120000" y="70100"/>
                    <a:pt x="117600" y="79605"/>
                    <a:pt x="111600" y="89111"/>
                  </a:cubicBezTo>
                  <a:cubicBezTo>
                    <a:pt x="106800" y="98611"/>
                    <a:pt x="100800" y="105744"/>
                    <a:pt x="91200" y="111683"/>
                  </a:cubicBezTo>
                  <a:cubicBezTo>
                    <a:pt x="80400" y="116433"/>
                    <a:pt x="72000" y="120000"/>
                    <a:pt x="61200" y="120000"/>
                  </a:cubicBezTo>
                  <a:cubicBezTo>
                    <a:pt x="50400" y="120000"/>
                    <a:pt x="40800" y="116433"/>
                    <a:pt x="31200" y="111683"/>
                  </a:cubicBezTo>
                  <a:cubicBezTo>
                    <a:pt x="20400" y="105744"/>
                    <a:pt x="13200" y="98611"/>
                    <a:pt x="8400" y="89111"/>
                  </a:cubicBezTo>
                  <a:cubicBezTo>
                    <a:pt x="2400" y="79605"/>
                    <a:pt x="0" y="70100"/>
                    <a:pt x="0" y="59405"/>
                  </a:cubicBezTo>
                  <a:cubicBezTo>
                    <a:pt x="0" y="48711"/>
                    <a:pt x="2400" y="39205"/>
                    <a:pt x="8400" y="29705"/>
                  </a:cubicBezTo>
                  <a:cubicBezTo>
                    <a:pt x="13200" y="20200"/>
                    <a:pt x="20400" y="13066"/>
                    <a:pt x="31200" y="8316"/>
                  </a:cubicBezTo>
                  <a:cubicBezTo>
                    <a:pt x="40800" y="2377"/>
                    <a:pt x="50400" y="0"/>
                    <a:pt x="61200" y="0"/>
                  </a:cubicBezTo>
                  <a:cubicBezTo>
                    <a:pt x="72000" y="0"/>
                    <a:pt x="80400" y="2377"/>
                    <a:pt x="91200" y="8316"/>
                  </a:cubicBezTo>
                  <a:cubicBezTo>
                    <a:pt x="100800" y="13066"/>
                    <a:pt x="106800" y="20200"/>
                    <a:pt x="111600" y="29705"/>
                  </a:cubicBezTo>
                  <a:cubicBezTo>
                    <a:pt x="117600" y="39205"/>
                    <a:pt x="120000" y="48711"/>
                    <a:pt x="120000" y="59405"/>
                  </a:cubicBezTo>
                </a:path>
              </a:pathLst>
            </a:custGeom>
            <a:solidFill>
              <a:srgbClr val="4C4D4B"/>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8" name="Google Shape;338;p25"/>
            <p:cNvSpPr/>
            <p:nvPr/>
          </p:nvSpPr>
          <p:spPr>
            <a:xfrm>
              <a:off x="8227172" y="421285"/>
              <a:ext cx="82795" cy="80773"/>
            </a:xfrm>
            <a:custGeom>
              <a:avLst/>
              <a:gdLst/>
              <a:ahLst/>
              <a:cxnLst/>
              <a:rect l="l" t="t" r="r" b="b"/>
              <a:pathLst>
                <a:path w="120000" h="120000" extrusionOk="0">
                  <a:moveTo>
                    <a:pt x="0" y="70487"/>
                  </a:moveTo>
                  <a:cubicBezTo>
                    <a:pt x="0" y="76876"/>
                    <a:pt x="0" y="83264"/>
                    <a:pt x="4616" y="94446"/>
                  </a:cubicBezTo>
                  <a:cubicBezTo>
                    <a:pt x="16922" y="110417"/>
                    <a:pt x="36922" y="120000"/>
                    <a:pt x="55383" y="120000"/>
                  </a:cubicBezTo>
                  <a:cubicBezTo>
                    <a:pt x="90766" y="120000"/>
                    <a:pt x="120000" y="91252"/>
                    <a:pt x="120000" y="57711"/>
                  </a:cubicBezTo>
                  <a:cubicBezTo>
                    <a:pt x="120000" y="33752"/>
                    <a:pt x="107694" y="9793"/>
                    <a:pt x="87694" y="210"/>
                  </a:cubicBezTo>
                  <a:cubicBezTo>
                    <a:pt x="84616" y="210"/>
                    <a:pt x="78461" y="210"/>
                    <a:pt x="75383" y="210"/>
                  </a:cubicBezTo>
                  <a:cubicBezTo>
                    <a:pt x="32305" y="-2983"/>
                    <a:pt x="0" y="30557"/>
                    <a:pt x="0" y="70487"/>
                  </a:cubicBezTo>
                </a:path>
              </a:pathLst>
            </a:custGeom>
            <a:solidFill>
              <a:srgbClr val="0E0D0C"/>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39" name="Google Shape;339;p25"/>
            <p:cNvSpPr/>
            <p:nvPr/>
          </p:nvSpPr>
          <p:spPr>
            <a:xfrm>
              <a:off x="792" y="9426467"/>
              <a:ext cx="16619685" cy="222556"/>
            </a:xfrm>
            <a:custGeom>
              <a:avLst/>
              <a:gdLst/>
              <a:ahLst/>
              <a:cxnLst/>
              <a:rect l="l" t="t" r="r" b="b"/>
              <a:pathLst>
                <a:path w="120000" h="120000" extrusionOk="0">
                  <a:moveTo>
                    <a:pt x="113077" y="120000"/>
                  </a:moveTo>
                  <a:cubicBezTo>
                    <a:pt x="76612" y="120000"/>
                    <a:pt x="43342" y="120000"/>
                    <a:pt x="6883" y="120000"/>
                  </a:cubicBezTo>
                  <a:cubicBezTo>
                    <a:pt x="4528" y="96000"/>
                    <a:pt x="1072" y="30283"/>
                    <a:pt x="16" y="4000"/>
                  </a:cubicBezTo>
                  <a:cubicBezTo>
                    <a:pt x="-5" y="4000"/>
                    <a:pt x="-5" y="0"/>
                    <a:pt x="16" y="0"/>
                  </a:cubicBezTo>
                  <a:cubicBezTo>
                    <a:pt x="40003" y="0"/>
                    <a:pt x="79996" y="0"/>
                    <a:pt x="119988" y="0"/>
                  </a:cubicBezTo>
                  <a:cubicBezTo>
                    <a:pt x="120005" y="0"/>
                    <a:pt x="120005" y="2283"/>
                    <a:pt x="119988" y="4000"/>
                  </a:cubicBezTo>
                  <a:cubicBezTo>
                    <a:pt x="119511" y="22855"/>
                    <a:pt x="116071" y="110283"/>
                    <a:pt x="113077" y="120000"/>
                  </a:cubicBez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0" name="Google Shape;340;p25"/>
            <p:cNvSpPr/>
            <p:nvPr/>
          </p:nvSpPr>
          <p:spPr>
            <a:xfrm>
              <a:off x="0" y="9168221"/>
              <a:ext cx="16621006" cy="264493"/>
            </a:xfrm>
            <a:custGeom>
              <a:avLst/>
              <a:gdLst/>
              <a:ahLst/>
              <a:cxnLst/>
              <a:rect l="l" t="t" r="r" b="b"/>
              <a:pathLst>
                <a:path w="120000" h="120000" extrusionOk="0">
                  <a:moveTo>
                    <a:pt x="119983" y="120000"/>
                  </a:moveTo>
                  <a:lnTo>
                    <a:pt x="22" y="120000"/>
                  </a:lnTo>
                  <a:cubicBezTo>
                    <a:pt x="0" y="120000"/>
                    <a:pt x="0" y="120000"/>
                    <a:pt x="0" y="119050"/>
                  </a:cubicBezTo>
                  <a:lnTo>
                    <a:pt x="0" y="20000"/>
                  </a:lnTo>
                  <a:cubicBezTo>
                    <a:pt x="0" y="9050"/>
                    <a:pt x="144" y="0"/>
                    <a:pt x="322" y="0"/>
                  </a:cubicBezTo>
                  <a:lnTo>
                    <a:pt x="119677" y="0"/>
                  </a:lnTo>
                  <a:cubicBezTo>
                    <a:pt x="119855" y="0"/>
                    <a:pt x="120000" y="9050"/>
                    <a:pt x="120000" y="20000"/>
                  </a:cubicBezTo>
                  <a:cubicBezTo>
                    <a:pt x="120000" y="20000"/>
                    <a:pt x="120000" y="120000"/>
                    <a:pt x="119983" y="120000"/>
                  </a:cubicBezTo>
                </a:path>
              </a:pathLst>
            </a:custGeom>
            <a:solidFill>
              <a:srgbClr val="E7E7E7"/>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sp>
          <p:nvSpPr>
            <p:cNvPr id="341" name="Google Shape;341;p25"/>
            <p:cNvSpPr/>
            <p:nvPr/>
          </p:nvSpPr>
          <p:spPr>
            <a:xfrm>
              <a:off x="7178978" y="9168221"/>
              <a:ext cx="2258389" cy="134037"/>
            </a:xfrm>
            <a:custGeom>
              <a:avLst/>
              <a:gdLst/>
              <a:ahLst/>
              <a:cxnLst/>
              <a:rect l="l" t="t" r="r" b="b"/>
              <a:pathLst>
                <a:path w="120000" h="120000" extrusionOk="0">
                  <a:moveTo>
                    <a:pt x="0" y="0"/>
                  </a:moveTo>
                  <a:lnTo>
                    <a:pt x="0" y="60000"/>
                  </a:lnTo>
                  <a:cubicBezTo>
                    <a:pt x="0" y="94283"/>
                    <a:pt x="2133" y="120000"/>
                    <a:pt x="4600" y="120000"/>
                  </a:cubicBezTo>
                  <a:lnTo>
                    <a:pt x="115400" y="120000"/>
                  </a:lnTo>
                  <a:cubicBezTo>
                    <a:pt x="117977" y="120000"/>
                    <a:pt x="120000" y="94283"/>
                    <a:pt x="120000" y="60000"/>
                  </a:cubicBezTo>
                  <a:lnTo>
                    <a:pt x="120000" y="0"/>
                  </a:lnTo>
                  <a:lnTo>
                    <a:pt x="0" y="0"/>
                  </a:lnTo>
                </a:path>
              </a:pathLst>
            </a:custGeom>
            <a:solidFill>
              <a:srgbClr val="AFBAC0"/>
            </a:solidFill>
            <a:ln>
              <a:noFill/>
            </a:ln>
          </p:spPr>
          <p:txBody>
            <a:bodyPr spcFirstLastPara="1" wrap="square" lIns="45700" tIns="45700" rIns="45700" bIns="45700" anchor="ctr" anchorCtr="0">
              <a:noAutofit/>
            </a:bodyPr>
            <a:lstStyle/>
            <a:p>
              <a:pPr marL="0" marR="0" lvl="0" indent="0" algn="l" rtl="0">
                <a:lnSpc>
                  <a:spcPct val="93000"/>
                </a:lnSpc>
                <a:spcBef>
                  <a:spcPts val="0"/>
                </a:spcBef>
                <a:spcAft>
                  <a:spcPts val="0"/>
                </a:spcAft>
                <a:buClr>
                  <a:srgbClr val="000000"/>
                </a:buClr>
                <a:buSzPts val="3000"/>
                <a:buFont typeface="Arial"/>
                <a:buNone/>
              </a:pPr>
              <a:endParaRPr sz="3000" b="0" i="0" u="none" strike="noStrike" cap="none">
                <a:solidFill>
                  <a:srgbClr val="009193"/>
                </a:solidFill>
                <a:latin typeface="Helvetica Neue"/>
                <a:ea typeface="Helvetica Neue"/>
                <a:cs typeface="Helvetica Neue"/>
                <a:sym typeface="Helvetica Neue"/>
              </a:endParaRPr>
            </a:p>
          </p:txBody>
        </p:sp>
      </p:grpSp>
      <p:sp>
        <p:nvSpPr>
          <p:cNvPr id="342" name="Google Shape;342;p25"/>
          <p:cNvSpPr txBox="1"/>
          <p:nvPr/>
        </p:nvSpPr>
        <p:spPr>
          <a:xfrm>
            <a:off x="11531319" y="1262158"/>
            <a:ext cx="11471555" cy="3683700"/>
          </a:xfrm>
          <a:prstGeom prst="rect">
            <a:avLst/>
          </a:prstGeom>
          <a:noFill/>
          <a:ln>
            <a:noFill/>
          </a:ln>
        </p:spPr>
        <p:txBody>
          <a:bodyPr spcFirstLastPara="1" wrap="square" lIns="0" tIns="0" rIns="0" bIns="0" anchor="t" anchorCtr="0">
            <a:noAutofit/>
          </a:bodyPr>
          <a:lstStyle/>
          <a:p>
            <a:pPr marL="457200" lvl="0" indent="0" algn="l" rtl="0">
              <a:lnSpc>
                <a:spcPct val="90000"/>
              </a:lnSpc>
              <a:spcAft>
                <a:spcPts val="0"/>
              </a:spcAft>
              <a:buNone/>
            </a:pPr>
            <a:r>
              <a:rPr lang="en-GB" sz="9600" b="1" dirty="0">
                <a:solidFill>
                  <a:srgbClr val="212121"/>
                </a:solidFill>
                <a:latin typeface="Montserrat"/>
                <a:ea typeface="Montserrat"/>
                <a:cs typeface="Montserrat"/>
                <a:sym typeface="Montserrat"/>
              </a:rPr>
              <a:t>Next Steps: </a:t>
            </a:r>
          </a:p>
          <a:p>
            <a:pPr marL="457200" lvl="0" indent="0" algn="l" rtl="0">
              <a:lnSpc>
                <a:spcPct val="90000"/>
              </a:lnSpc>
              <a:spcAft>
                <a:spcPts val="0"/>
              </a:spcAft>
              <a:buNone/>
            </a:pPr>
            <a:endParaRPr lang="en-GB" sz="9600" b="1" dirty="0">
              <a:solidFill>
                <a:srgbClr val="212121"/>
              </a:solidFill>
              <a:latin typeface="Montserrat"/>
              <a:ea typeface="Montserrat"/>
              <a:cs typeface="Montserrat"/>
              <a:sym typeface="Montserrat"/>
            </a:endParaRPr>
          </a:p>
          <a:p>
            <a:pPr marL="457200" lvl="0" indent="0" algn="l" rtl="0">
              <a:lnSpc>
                <a:spcPct val="80000"/>
              </a:lnSpc>
              <a:spcBef>
                <a:spcPts val="0"/>
              </a:spcBef>
              <a:spcAft>
                <a:spcPts val="0"/>
              </a:spcAft>
              <a:buNone/>
            </a:pPr>
            <a:endParaRPr sz="96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endParaRPr sz="9600" b="1" dirty="0">
              <a:solidFill>
                <a:srgbClr val="212121"/>
              </a:solidFill>
              <a:latin typeface="Montserrat"/>
              <a:ea typeface="Montserrat"/>
              <a:cs typeface="Montserrat"/>
              <a:sym typeface="Montserrat"/>
            </a:endParaRPr>
          </a:p>
        </p:txBody>
      </p:sp>
      <p:pic>
        <p:nvPicPr>
          <p:cNvPr id="343" name="Google Shape;343;p25"/>
          <p:cNvPicPr preferRelativeResize="0"/>
          <p:nvPr/>
        </p:nvPicPr>
        <p:blipFill rotWithShape="1">
          <a:blip r:embed="rId3">
            <a:alphaModFix/>
          </a:blip>
          <a:srcRect t="2741" b="2741"/>
          <a:stretch/>
        </p:blipFill>
        <p:spPr>
          <a:xfrm>
            <a:off x="-4303050" y="2715700"/>
            <a:ext cx="12576681" cy="7924897"/>
          </a:xfrm>
          <a:prstGeom prst="rect">
            <a:avLst/>
          </a:prstGeom>
          <a:noFill/>
          <a:ln>
            <a:noFill/>
          </a:ln>
        </p:spPr>
      </p:pic>
      <p:sp>
        <p:nvSpPr>
          <p:cNvPr id="344" name="Google Shape;344;p25"/>
          <p:cNvSpPr/>
          <p:nvPr/>
        </p:nvSpPr>
        <p:spPr>
          <a:xfrm>
            <a:off x="22199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5"/>
          <p:cNvSpPr/>
          <p:nvPr/>
        </p:nvSpPr>
        <p:spPr>
          <a:xfrm>
            <a:off x="32582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5"/>
          <p:cNvSpPr/>
          <p:nvPr/>
        </p:nvSpPr>
        <p:spPr>
          <a:xfrm>
            <a:off x="42965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5"/>
          <p:cNvSpPr/>
          <p:nvPr/>
        </p:nvSpPr>
        <p:spPr>
          <a:xfrm>
            <a:off x="55774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5"/>
          <p:cNvSpPr/>
          <p:nvPr/>
        </p:nvSpPr>
        <p:spPr>
          <a:xfrm>
            <a:off x="6858375" y="9417025"/>
            <a:ext cx="1038300" cy="987000"/>
          </a:xfrm>
          <a:prstGeom prst="star5">
            <a:avLst>
              <a:gd name="adj" fmla="val 19098"/>
              <a:gd name="hf" fmla="val 105146"/>
              <a:gd name="vf" fmla="val 110557"/>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7;p20">
            <a:extLst>
              <a:ext uri="{FF2B5EF4-FFF2-40B4-BE49-F238E27FC236}">
                <a16:creationId xmlns:a16="http://schemas.microsoft.com/office/drawing/2014/main" id="{342E1BAD-BA01-FD40-A613-AFB0E262915E}"/>
              </a:ext>
            </a:extLst>
          </p:cNvPr>
          <p:cNvSpPr/>
          <p:nvPr/>
        </p:nvSpPr>
        <p:spPr>
          <a:xfrm>
            <a:off x="11313160" y="3213654"/>
            <a:ext cx="12369800" cy="1782762"/>
          </a:xfrm>
          <a:prstGeom prst="rect">
            <a:avLst/>
          </a:prstGeom>
          <a:noFill/>
          <a:ln>
            <a:noFill/>
          </a:ln>
        </p:spPr>
        <p:txBody>
          <a:bodyPr spcFirstLastPara="1" wrap="square" lIns="50800" tIns="50800" rIns="50800" bIns="50800" anchor="t" anchorCtr="0">
            <a:noAutofit/>
          </a:bodyPr>
          <a:lstStyle/>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Further</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feature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engineering</a:t>
            </a: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r>
              <a:rPr lang="it-IT" sz="3600" dirty="0" err="1">
                <a:solidFill>
                  <a:schemeClr val="bg2">
                    <a:lumMod val="50000"/>
                  </a:schemeClr>
                </a:solidFill>
                <a:latin typeface="Montserrat"/>
                <a:ea typeface="Montserrat"/>
                <a:cs typeface="Montserrat"/>
                <a:sym typeface="Montserrat"/>
              </a:rPr>
              <a:t>Consider</a:t>
            </a:r>
            <a:r>
              <a:rPr lang="it-IT" sz="3600" dirty="0">
                <a:solidFill>
                  <a:schemeClr val="bg2">
                    <a:lumMod val="50000"/>
                  </a:schemeClr>
                </a:solidFill>
                <a:latin typeface="Montserrat"/>
                <a:ea typeface="Montserrat"/>
                <a:cs typeface="Montserrat"/>
                <a:sym typeface="Montserrat"/>
              </a:rPr>
              <a:t> multiple camera </a:t>
            </a:r>
            <a:r>
              <a:rPr lang="it-IT" sz="3600" dirty="0" err="1">
                <a:solidFill>
                  <a:schemeClr val="bg2">
                    <a:lumMod val="50000"/>
                  </a:schemeClr>
                </a:solidFill>
                <a:latin typeface="Montserrat"/>
                <a:ea typeface="Montserrat"/>
                <a:cs typeface="Montserrat"/>
                <a:sym typeface="Montserrat"/>
              </a:rPr>
              <a:t>types</a:t>
            </a:r>
            <a:r>
              <a:rPr lang="it-IT" sz="3600" dirty="0">
                <a:solidFill>
                  <a:schemeClr val="bg2">
                    <a:lumMod val="50000"/>
                  </a:schemeClr>
                </a:solidFill>
                <a:latin typeface="Montserrat"/>
                <a:ea typeface="Montserrat"/>
                <a:cs typeface="Montserrat"/>
                <a:sym typeface="Montserrat"/>
              </a:rPr>
              <a:t> and </a:t>
            </a:r>
            <a:r>
              <a:rPr lang="it-IT" sz="3600" dirty="0" err="1">
                <a:solidFill>
                  <a:schemeClr val="bg2">
                    <a:lumMod val="50000"/>
                  </a:schemeClr>
                </a:solidFill>
                <a:latin typeface="Montserrat"/>
                <a:ea typeface="Montserrat"/>
                <a:cs typeface="Montserrat"/>
                <a:sym typeface="Montserrat"/>
              </a:rPr>
              <a:t>price</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points</a:t>
            </a:r>
            <a:r>
              <a:rPr lang="it-IT" sz="3600" dirty="0">
                <a:solidFill>
                  <a:schemeClr val="bg2">
                    <a:lumMod val="50000"/>
                  </a:schemeClr>
                </a:solidFill>
                <a:latin typeface="Montserrat"/>
                <a:ea typeface="Montserrat"/>
                <a:cs typeface="Montserrat"/>
                <a:sym typeface="Montserrat"/>
              </a:rPr>
              <a:t> on </a:t>
            </a:r>
            <a:r>
              <a:rPr lang="it-IT" sz="3600" dirty="0" err="1">
                <a:solidFill>
                  <a:schemeClr val="bg2">
                    <a:lumMod val="50000"/>
                  </a:schemeClr>
                </a:solidFill>
                <a:latin typeface="Montserrat"/>
                <a:ea typeface="Montserrat"/>
                <a:cs typeface="Montserrat"/>
                <a:sym typeface="Montserrat"/>
              </a:rPr>
              <a:t>scraped</a:t>
            </a:r>
            <a:r>
              <a:rPr lang="it-IT" sz="3600" dirty="0">
                <a:solidFill>
                  <a:schemeClr val="bg2">
                    <a:lumMod val="50000"/>
                  </a:schemeClr>
                </a:solidFill>
                <a:latin typeface="Montserrat"/>
                <a:ea typeface="Montserrat"/>
                <a:cs typeface="Montserrat"/>
                <a:sym typeface="Montserrat"/>
              </a:rPr>
              <a:t> </a:t>
            </a:r>
            <a:r>
              <a:rPr lang="it-IT" sz="3600" dirty="0" err="1">
                <a:solidFill>
                  <a:schemeClr val="bg2">
                    <a:lumMod val="50000"/>
                  </a:schemeClr>
                </a:solidFill>
                <a:latin typeface="Montserrat"/>
                <a:ea typeface="Montserrat"/>
                <a:cs typeface="Montserrat"/>
                <a:sym typeface="Montserrat"/>
              </a:rPr>
              <a:t>dataset</a:t>
            </a: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dirty="0">
              <a:solidFill>
                <a:schemeClr val="bg2">
                  <a:lumMod val="50000"/>
                </a:schemeClr>
              </a:solidFill>
              <a:latin typeface="Montserrat"/>
              <a:ea typeface="Montserrat"/>
              <a:cs typeface="Montserrat"/>
              <a:sym typeface="Montserrat"/>
            </a:endParaRPr>
          </a:p>
          <a:p>
            <a:pPr marL="685800" marR="0" lvl="0" indent="-685800" algn="l" rtl="0">
              <a:lnSpc>
                <a:spcPct val="140000"/>
              </a:lnSpc>
              <a:spcBef>
                <a:spcPts val="0"/>
              </a:spcBef>
              <a:spcAft>
                <a:spcPts val="0"/>
              </a:spcAft>
              <a:buClr>
                <a:srgbClr val="212121"/>
              </a:buClr>
              <a:buSzPts val="1200"/>
              <a:buFont typeface="Arial" panose="020B0604020202020204" pitchFamily="34" charset="0"/>
              <a:buChar char="•"/>
            </a:pPr>
            <a:endParaRPr lang="it-IT" sz="3600" i="0" u="none" strike="noStrike" cap="none" dirty="0">
              <a:solidFill>
                <a:schemeClr val="bg2">
                  <a:lumMod val="50000"/>
                </a:schemeClr>
              </a:solidFill>
              <a:latin typeface="Montserrat"/>
              <a:ea typeface="Montserrat"/>
              <a:cs typeface="Montserrat"/>
              <a:sym typeface="Montserrat"/>
            </a:endParaRPr>
          </a:p>
        </p:txBody>
      </p:sp>
    </p:spTree>
    <p:extLst>
      <p:ext uri="{BB962C8B-B14F-4D97-AF65-F5344CB8AC3E}">
        <p14:creationId xmlns:p14="http://schemas.microsoft.com/office/powerpoint/2010/main" val="14437099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5e8c5c7248_0_12"/>
          <p:cNvSpPr txBox="1"/>
          <p:nvPr/>
        </p:nvSpPr>
        <p:spPr>
          <a:xfrm>
            <a:off x="8098800" y="5358000"/>
            <a:ext cx="8186400" cy="3000000"/>
          </a:xfrm>
          <a:prstGeom prst="rect">
            <a:avLst/>
          </a:prstGeom>
          <a:no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it-IT" sz="11200" b="1">
                <a:solidFill>
                  <a:srgbClr val="212121"/>
                </a:solidFill>
                <a:latin typeface="Montserrat"/>
                <a:ea typeface="Montserrat"/>
                <a:cs typeface="Montserrat"/>
                <a:sym typeface="Montserrat"/>
              </a:rPr>
              <a:t>Thank you.</a:t>
            </a:r>
            <a:endParaRPr sz="11200" b="1">
              <a:solidFill>
                <a:srgbClr val="212121"/>
              </a:solidFill>
              <a:latin typeface="Montserrat"/>
              <a:ea typeface="Montserrat"/>
              <a:cs typeface="Montserrat"/>
              <a:sym typeface="Montserrat"/>
            </a:endParaRPr>
          </a:p>
          <a:p>
            <a:pPr marL="0" lvl="0" indent="0" algn="l" rtl="0">
              <a:lnSpc>
                <a:spcPct val="80000"/>
              </a:lnSpc>
              <a:spcBef>
                <a:spcPts val="0"/>
              </a:spcBef>
              <a:spcAft>
                <a:spcPts val="0"/>
              </a:spcAft>
              <a:buNone/>
            </a:pPr>
            <a:endParaRPr sz="11200" b="1">
              <a:solidFill>
                <a:srgbClr val="21212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p:nvPr/>
        </p:nvSpPr>
        <p:spPr>
          <a:xfrm>
            <a:off x="1523990" y="1708348"/>
            <a:ext cx="11176216"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Potential</a:t>
            </a:r>
            <a:endParaRPr sz="11200" b="1" dirty="0">
              <a:solidFill>
                <a:srgbClr val="212121"/>
              </a:solidFill>
              <a:latin typeface="Montserrat"/>
              <a:ea typeface="Montserrat"/>
              <a:cs typeface="Montserrat"/>
              <a:sym typeface="Montserrat"/>
            </a:endParaRPr>
          </a:p>
          <a:p>
            <a:pPr marL="0" marR="0" lvl="0" indent="0" algn="l" rtl="0">
              <a:lnSpc>
                <a:spcPct val="80000"/>
              </a:lnSpc>
              <a:spcBef>
                <a:spcPts val="0"/>
              </a:spcBef>
              <a:spcAft>
                <a:spcPts val="0"/>
              </a:spcAft>
              <a:buClr>
                <a:srgbClr val="212121"/>
              </a:buClr>
              <a:buSzPts val="2800"/>
              <a:buFont typeface="Montserrat"/>
              <a:buNone/>
            </a:pPr>
            <a:r>
              <a:rPr lang="it-IT" sz="11200" b="1" dirty="0">
                <a:solidFill>
                  <a:srgbClr val="212121"/>
                </a:solidFill>
                <a:latin typeface="Montserrat"/>
                <a:ea typeface="Montserrat"/>
                <a:cs typeface="Montserrat"/>
                <a:sym typeface="Montserrat"/>
              </a:rPr>
              <a:t>Audience</a:t>
            </a:r>
            <a:endParaRPr sz="11200" b="1" dirty="0">
              <a:solidFill>
                <a:srgbClr val="212121"/>
              </a:solidFill>
              <a:latin typeface="Montserrat"/>
              <a:ea typeface="Montserrat"/>
              <a:cs typeface="Montserrat"/>
              <a:sym typeface="Montserrat"/>
            </a:endParaRPr>
          </a:p>
        </p:txBody>
      </p:sp>
      <p:sp>
        <p:nvSpPr>
          <p:cNvPr id="361" name="Google Shape;361;p6"/>
          <p:cNvSpPr/>
          <p:nvPr/>
        </p:nvSpPr>
        <p:spPr>
          <a:xfrm>
            <a:off x="1574740" y="6858000"/>
            <a:ext cx="10059712" cy="4824511"/>
          </a:xfrm>
          <a:prstGeom prst="rect">
            <a:avLst/>
          </a:prstGeom>
          <a:noFill/>
          <a:ln>
            <a:noFill/>
          </a:ln>
        </p:spPr>
        <p:txBody>
          <a:bodyPr spcFirstLastPara="1" wrap="square" lIns="50800" tIns="50800" rIns="50800" bIns="50800" anchor="t" anchorCtr="0">
            <a:noAutofit/>
          </a:bodyPr>
          <a:lstStyle/>
          <a:p>
            <a:pPr lvl="0">
              <a:lnSpc>
                <a:spcPct val="120000"/>
              </a:lnSpc>
              <a:buClr>
                <a:srgbClr val="5E5E5E"/>
              </a:buClr>
              <a:buSzPts val="750"/>
            </a:pPr>
            <a:r>
              <a:rPr lang="en-GB" sz="4000" dirty="0">
                <a:solidFill>
                  <a:srgbClr val="5E5E5E"/>
                </a:solidFill>
                <a:latin typeface="Montserrat"/>
                <a:ea typeface="Montserrat"/>
                <a:cs typeface="Montserrat"/>
                <a:sym typeface="Montserrat"/>
              </a:rPr>
              <a:t>Product developers and marketeers seeking understanding of the digital camera market through reviewer behaviour and </a:t>
            </a:r>
            <a:r>
              <a:rPr lang="en-GB" sz="4000" dirty="0" err="1">
                <a:solidFill>
                  <a:srgbClr val="5E5E5E"/>
                </a:solidFill>
                <a:latin typeface="Montserrat"/>
                <a:ea typeface="Montserrat"/>
                <a:cs typeface="Montserrat"/>
                <a:sym typeface="Montserrat"/>
              </a:rPr>
              <a:t>identifcation</a:t>
            </a:r>
            <a:r>
              <a:rPr lang="en-GB" sz="4000" dirty="0">
                <a:solidFill>
                  <a:srgbClr val="5E5E5E"/>
                </a:solidFill>
                <a:latin typeface="Montserrat"/>
                <a:ea typeface="Montserrat"/>
                <a:cs typeface="Montserrat"/>
                <a:sym typeface="Montserrat"/>
              </a:rPr>
              <a:t> of unmet needs. </a:t>
            </a: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4000" dirty="0">
              <a:solidFill>
                <a:srgbClr val="5E5E5E"/>
              </a:solidFill>
              <a:latin typeface="Montserrat"/>
              <a:ea typeface="Montserrat"/>
              <a:cs typeface="Montserrat"/>
              <a:sym typeface="Montserrat"/>
            </a:endParaRPr>
          </a:p>
        </p:txBody>
      </p:sp>
      <p:pic>
        <p:nvPicPr>
          <p:cNvPr id="364" name="Google Shape;364;p6"/>
          <p:cNvPicPr preferRelativeResize="0"/>
          <p:nvPr/>
        </p:nvPicPr>
        <p:blipFill rotWithShape="1">
          <a:blip r:embed="rId3">
            <a:alphaModFix/>
          </a:blip>
          <a:srcRect l="35306" r="19440"/>
          <a:stretch/>
        </p:blipFill>
        <p:spPr>
          <a:xfrm>
            <a:off x="15104483" y="0"/>
            <a:ext cx="9279518" cy="1371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70" name="Google Shape;370;p20"/>
          <p:cNvSpPr txBox="1"/>
          <p:nvPr/>
        </p:nvSpPr>
        <p:spPr>
          <a:xfrm>
            <a:off x="2032000" y="1708348"/>
            <a:ext cx="7468990"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a:solidFill>
                  <a:srgbClr val="212121"/>
                </a:solidFill>
                <a:latin typeface="Montserrat"/>
                <a:ea typeface="Montserrat"/>
                <a:cs typeface="Montserrat"/>
                <a:sym typeface="Montserrat"/>
              </a:rPr>
              <a:t>Goals</a:t>
            </a:r>
            <a:endParaRPr/>
          </a:p>
        </p:txBody>
      </p:sp>
      <p:sp>
        <p:nvSpPr>
          <p:cNvPr id="371" name="Google Shape;371;p20"/>
          <p:cNvSpPr/>
          <p:nvPr/>
        </p:nvSpPr>
        <p:spPr>
          <a:xfrm>
            <a:off x="13846770" y="3168848"/>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sz="3000" dirty="0">
              <a:solidFill>
                <a:srgbClr val="5E5E5E"/>
              </a:solidFill>
              <a:latin typeface="Montserrat"/>
              <a:ea typeface="Montserrat"/>
              <a:cs typeface="Montserrat"/>
              <a:sym typeface="Montserrat"/>
            </a:endParaRPr>
          </a:p>
        </p:txBody>
      </p:sp>
      <p:sp>
        <p:nvSpPr>
          <p:cNvPr id="373" name="Google Shape;373;p20"/>
          <p:cNvSpPr/>
          <p:nvPr/>
        </p:nvSpPr>
        <p:spPr>
          <a:xfrm>
            <a:off x="13846769" y="7176365"/>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dirty="0"/>
          </a:p>
        </p:txBody>
      </p:sp>
      <p:sp>
        <p:nvSpPr>
          <p:cNvPr id="374" name="Google Shape;374;p20"/>
          <p:cNvSpPr/>
          <p:nvPr/>
        </p:nvSpPr>
        <p:spPr>
          <a:xfrm>
            <a:off x="13846769" y="5837941"/>
            <a:ext cx="6528993" cy="762000"/>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endParaRPr b="1" dirty="0"/>
          </a:p>
        </p:txBody>
      </p:sp>
      <p:sp>
        <p:nvSpPr>
          <p:cNvPr id="375" name="Google Shape;375;p20"/>
          <p:cNvSpPr/>
          <p:nvPr/>
        </p:nvSpPr>
        <p:spPr>
          <a:xfrm>
            <a:off x="13846770" y="10796360"/>
            <a:ext cx="6528993" cy="1152851"/>
          </a:xfrm>
          <a:prstGeom prst="rect">
            <a:avLst/>
          </a:prstGeom>
          <a:noFill/>
          <a:ln>
            <a:noFill/>
          </a:ln>
        </p:spPr>
        <p:txBody>
          <a:bodyPr spcFirstLastPara="1" wrap="square" lIns="48750" tIns="48750" rIns="48750" bIns="48750" anchor="t" anchorCtr="0">
            <a:noAutofit/>
          </a:bodyPr>
          <a:lstStyle/>
          <a:p>
            <a:pPr marL="0" marR="0" lvl="0" indent="0" algn="just" rtl="0">
              <a:lnSpc>
                <a:spcPct val="120000"/>
              </a:lnSpc>
              <a:spcBef>
                <a:spcPts val="0"/>
              </a:spcBef>
              <a:spcAft>
                <a:spcPts val="0"/>
              </a:spcAft>
              <a:buClr>
                <a:srgbClr val="5E5E5E"/>
              </a:buClr>
              <a:buSzPts val="750"/>
              <a:buFont typeface="Montserrat"/>
              <a:buNone/>
            </a:pPr>
            <a:endParaRPr dirty="0"/>
          </a:p>
        </p:txBody>
      </p:sp>
      <p:sp>
        <p:nvSpPr>
          <p:cNvPr id="376" name="Google Shape;376;p20"/>
          <p:cNvSpPr/>
          <p:nvPr/>
        </p:nvSpPr>
        <p:spPr>
          <a:xfrm>
            <a:off x="13846776" y="10034350"/>
            <a:ext cx="7311600" cy="762000"/>
          </a:xfrm>
          <a:prstGeom prst="rect">
            <a:avLst/>
          </a:prstGeom>
          <a:noFill/>
          <a:ln>
            <a:noFill/>
          </a:ln>
        </p:spPr>
        <p:txBody>
          <a:bodyPr spcFirstLastPara="1" wrap="square" lIns="48750" tIns="48750" rIns="48750" bIns="48750" anchor="t" anchorCtr="0">
            <a:noAutofit/>
          </a:bodyPr>
          <a:lstStyle/>
          <a:p>
            <a:pPr marL="0" marR="0" lvl="0" indent="0" algn="l" rtl="0">
              <a:lnSpc>
                <a:spcPct val="120000"/>
              </a:lnSpc>
              <a:spcBef>
                <a:spcPts val="0"/>
              </a:spcBef>
              <a:spcAft>
                <a:spcPts val="0"/>
              </a:spcAft>
              <a:buClr>
                <a:srgbClr val="212121"/>
              </a:buClr>
              <a:buSzPts val="750"/>
              <a:buFont typeface="Montserrat"/>
              <a:buNone/>
            </a:pPr>
            <a:endParaRPr b="1" dirty="0"/>
          </a:p>
        </p:txBody>
      </p:sp>
      <p:sp>
        <p:nvSpPr>
          <p:cNvPr id="377" name="Google Shape;377;p20"/>
          <p:cNvSpPr/>
          <p:nvPr/>
        </p:nvSpPr>
        <p:spPr>
          <a:xfrm>
            <a:off x="2032000" y="4436179"/>
            <a:ext cx="9170230" cy="1782762"/>
          </a:xfrm>
          <a:prstGeom prst="rect">
            <a:avLst/>
          </a:prstGeom>
          <a:noFill/>
          <a:ln>
            <a:noFill/>
          </a:ln>
        </p:spPr>
        <p:txBody>
          <a:bodyPr spcFirstLastPara="1" wrap="square" lIns="50800" tIns="50800" rIns="50800" bIns="50800" anchor="t" anchorCtr="0">
            <a:noAutofit/>
          </a:bodyPr>
          <a:lstStyle/>
          <a:p>
            <a:pPr lvl="0">
              <a:buClr>
                <a:srgbClr val="212121"/>
              </a:buClr>
              <a:buSzPts val="1200"/>
            </a:pPr>
            <a:r>
              <a:rPr lang="en-GB" sz="4800" dirty="0">
                <a:solidFill>
                  <a:srgbClr val="212121"/>
                </a:solidFill>
                <a:latin typeface="Montserrat"/>
                <a:ea typeface="Montserrat"/>
                <a:cs typeface="Montserrat"/>
                <a:sym typeface="Montserrat"/>
              </a:rPr>
              <a:t>Identify camera features that lead to good or bad experiences</a:t>
            </a:r>
            <a:endParaRPr lang="it-IT" sz="4800" b="0" i="0" u="none" strike="noStrike" cap="none" dirty="0">
              <a:solidFill>
                <a:srgbClr val="212121"/>
              </a:solidFill>
              <a:latin typeface="Montserrat"/>
              <a:ea typeface="Montserrat"/>
              <a:cs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endParaRPr lang="it-IT" sz="4800" dirty="0">
              <a:solidFill>
                <a:srgbClr val="212121"/>
              </a:solidFill>
              <a:latin typeface="Montserrat"/>
              <a:sym typeface="Montserrat"/>
            </a:endParaRPr>
          </a:p>
          <a:p>
            <a:pPr lvl="0">
              <a:buClr>
                <a:srgbClr val="212121"/>
              </a:buClr>
              <a:buSzPts val="1200"/>
            </a:pPr>
            <a:r>
              <a:rPr lang="it-IT" sz="4800" dirty="0" err="1">
                <a:solidFill>
                  <a:srgbClr val="212121"/>
                </a:solidFill>
                <a:latin typeface="Montserrat"/>
                <a:sym typeface="Montserrat"/>
              </a:rPr>
              <a:t>Predict</a:t>
            </a:r>
            <a:r>
              <a:rPr lang="it-IT" sz="4800" dirty="0">
                <a:solidFill>
                  <a:srgbClr val="212121"/>
                </a:solidFill>
                <a:latin typeface="Montserrat"/>
                <a:sym typeface="Montserrat"/>
              </a:rPr>
              <a:t> the </a:t>
            </a:r>
            <a:r>
              <a:rPr lang="it-IT" sz="4800" dirty="0" err="1">
                <a:solidFill>
                  <a:srgbClr val="212121"/>
                </a:solidFill>
                <a:latin typeface="Montserrat"/>
                <a:sym typeface="Montserrat"/>
              </a:rPr>
              <a:t>product</a:t>
            </a:r>
            <a:r>
              <a:rPr lang="it-IT" sz="4800" dirty="0">
                <a:solidFill>
                  <a:srgbClr val="212121"/>
                </a:solidFill>
                <a:latin typeface="Montserrat"/>
                <a:sym typeface="Montserrat"/>
              </a:rPr>
              <a:t> rating </a:t>
            </a:r>
            <a:r>
              <a:rPr lang="it-IT" sz="4800" dirty="0" err="1">
                <a:solidFill>
                  <a:srgbClr val="212121"/>
                </a:solidFill>
                <a:latin typeface="Montserrat"/>
                <a:sym typeface="Montserrat"/>
              </a:rPr>
              <a:t>better</a:t>
            </a:r>
            <a:r>
              <a:rPr lang="it-IT" sz="4800" dirty="0">
                <a:solidFill>
                  <a:srgbClr val="212121"/>
                </a:solidFill>
                <a:latin typeface="Montserrat"/>
                <a:sym typeface="Montserrat"/>
              </a:rPr>
              <a:t> </a:t>
            </a:r>
            <a:r>
              <a:rPr lang="it-IT" sz="4800" dirty="0" err="1">
                <a:solidFill>
                  <a:srgbClr val="212121"/>
                </a:solidFill>
                <a:latin typeface="Montserrat"/>
                <a:sym typeface="Montserrat"/>
              </a:rPr>
              <a:t>than</a:t>
            </a:r>
            <a:r>
              <a:rPr lang="it-IT" sz="4800" dirty="0">
                <a:solidFill>
                  <a:srgbClr val="212121"/>
                </a:solidFill>
                <a:latin typeface="Montserrat"/>
                <a:sym typeface="Montserrat"/>
              </a:rPr>
              <a:t> baseline score </a:t>
            </a:r>
            <a:r>
              <a:rPr lang="it-IT" sz="4800" dirty="0">
                <a:solidFill>
                  <a:srgbClr val="F98F2D"/>
                </a:solidFill>
                <a:latin typeface="Montserrat"/>
                <a:ea typeface="Montserrat"/>
                <a:cs typeface="Montserrat"/>
                <a:sym typeface="Montserrat"/>
              </a:rPr>
              <a:t>0.713</a:t>
            </a:r>
            <a:endParaRPr lang="it-IT" sz="4800" dirty="0">
              <a:solidFill>
                <a:srgbClr val="F98F2D"/>
              </a:solidFill>
              <a:latin typeface="Montserrat"/>
              <a:sym typeface="Montserrat"/>
            </a:endParaRPr>
          </a:p>
          <a:p>
            <a:pPr marL="0" marR="0" lvl="0" indent="0" algn="l" rtl="0">
              <a:lnSpc>
                <a:spcPct val="100000"/>
              </a:lnSpc>
              <a:spcBef>
                <a:spcPts val="0"/>
              </a:spcBef>
              <a:spcAft>
                <a:spcPts val="0"/>
              </a:spcAft>
              <a:buClr>
                <a:srgbClr val="212121"/>
              </a:buClr>
              <a:buSzPts val="1200"/>
              <a:buFont typeface="Montserrat"/>
              <a:buNone/>
            </a:pPr>
            <a:endParaRPr dirty="0"/>
          </a:p>
        </p:txBody>
      </p:sp>
      <p:pic>
        <p:nvPicPr>
          <p:cNvPr id="2" name="Picture 1">
            <a:extLst>
              <a:ext uri="{FF2B5EF4-FFF2-40B4-BE49-F238E27FC236}">
                <a16:creationId xmlns:a16="http://schemas.microsoft.com/office/drawing/2014/main" id="{02E7404D-9289-2249-B4E7-CA8ADF7FFC13}"/>
              </a:ext>
            </a:extLst>
          </p:cNvPr>
          <p:cNvPicPr>
            <a:picLocks noChangeAspect="1"/>
          </p:cNvPicPr>
          <p:nvPr/>
        </p:nvPicPr>
        <p:blipFill>
          <a:blip r:embed="rId3"/>
          <a:stretch>
            <a:fillRect/>
          </a:stretch>
        </p:blipFill>
        <p:spPr>
          <a:xfrm>
            <a:off x="12917461" y="1373687"/>
            <a:ext cx="9170230" cy="104525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9"/>
          <p:cNvSpPr txBox="1"/>
          <p:nvPr/>
        </p:nvSpPr>
        <p:spPr>
          <a:xfrm>
            <a:off x="2358250" y="1528392"/>
            <a:ext cx="7751700" cy="51498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Dataset</a:t>
            </a:r>
            <a:endParaRPr dirty="0"/>
          </a:p>
        </p:txBody>
      </p:sp>
      <p:sp>
        <p:nvSpPr>
          <p:cNvPr id="393" name="Google Shape;393;p29"/>
          <p:cNvSpPr/>
          <p:nvPr/>
        </p:nvSpPr>
        <p:spPr>
          <a:xfrm>
            <a:off x="9786656" y="10687140"/>
            <a:ext cx="4826001" cy="588069"/>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212121"/>
              </a:buClr>
              <a:buSzPts val="800"/>
              <a:buFont typeface="Montserrat"/>
              <a:buNone/>
            </a:pPr>
            <a:endParaRPr/>
          </a:p>
        </p:txBody>
      </p:sp>
      <p:sp>
        <p:nvSpPr>
          <p:cNvPr id="394" name="Google Shape;394;p29"/>
          <p:cNvSpPr/>
          <p:nvPr/>
        </p:nvSpPr>
        <p:spPr>
          <a:xfrm>
            <a:off x="9786656" y="11280767"/>
            <a:ext cx="4826001" cy="533400"/>
          </a:xfrm>
          <a:prstGeom prst="rect">
            <a:avLst/>
          </a:prstGeom>
          <a:noFill/>
          <a:ln>
            <a:noFill/>
          </a:ln>
        </p:spPr>
        <p:txBody>
          <a:bodyPr spcFirstLastPara="1" wrap="square" lIns="50800" tIns="50800" rIns="50800" bIns="50800" anchor="t" anchorCtr="0">
            <a:noAutofit/>
          </a:bodyPr>
          <a:lstStyle/>
          <a:p>
            <a:pPr marL="0" marR="0" lvl="0" indent="0" algn="ctr" rtl="0">
              <a:lnSpc>
                <a:spcPct val="120000"/>
              </a:lnSpc>
              <a:spcBef>
                <a:spcPts val="0"/>
              </a:spcBef>
              <a:spcAft>
                <a:spcPts val="0"/>
              </a:spcAft>
              <a:buClr>
                <a:srgbClr val="5E5E5E"/>
              </a:buClr>
              <a:buSzPts val="750"/>
              <a:buFont typeface="Montserrat"/>
              <a:buNone/>
            </a:pPr>
            <a:endParaRPr/>
          </a:p>
        </p:txBody>
      </p:sp>
      <p:sp>
        <p:nvSpPr>
          <p:cNvPr id="395" name="Google Shape;395;p29"/>
          <p:cNvSpPr/>
          <p:nvPr/>
        </p:nvSpPr>
        <p:spPr>
          <a:xfrm>
            <a:off x="2358250" y="4108850"/>
            <a:ext cx="7985900" cy="4824600"/>
          </a:xfrm>
          <a:prstGeom prst="rect">
            <a:avLst/>
          </a:prstGeom>
          <a:noFill/>
          <a:ln>
            <a:noFill/>
          </a:ln>
        </p:spPr>
        <p:txBody>
          <a:bodyPr spcFirstLastPara="1" wrap="square" lIns="50800" tIns="50800" rIns="50800" bIns="50800" anchor="t" anchorCtr="0">
            <a:noAutofit/>
          </a:bodyPr>
          <a:lstStyle/>
          <a:p>
            <a:pPr marL="0" marR="0" lvl="0" indent="0" algn="l" rtl="0">
              <a:lnSpc>
                <a:spcPct val="120000"/>
              </a:lnSpc>
              <a:spcBef>
                <a:spcPts val="0"/>
              </a:spcBef>
              <a:spcAft>
                <a:spcPts val="0"/>
              </a:spcAft>
              <a:buClr>
                <a:srgbClr val="5E5E5E"/>
              </a:buClr>
              <a:buSzPts val="750"/>
              <a:buFont typeface="Montserrat"/>
              <a:buNone/>
            </a:pPr>
            <a:r>
              <a:rPr lang="it-IT" sz="3000" dirty="0">
                <a:solidFill>
                  <a:srgbClr val="5E5E5E"/>
                </a:solidFill>
                <a:latin typeface="Montserrat"/>
                <a:ea typeface="Montserrat"/>
                <a:cs typeface="Montserrat"/>
                <a:sym typeface="Montserrat"/>
              </a:rPr>
              <a:t>A </a:t>
            </a:r>
            <a:r>
              <a:rPr lang="it-IT" sz="3000" dirty="0" err="1">
                <a:solidFill>
                  <a:srgbClr val="5E5E5E"/>
                </a:solidFill>
                <a:latin typeface="Montserrat"/>
                <a:ea typeface="Montserrat"/>
                <a:cs typeface="Montserrat"/>
                <a:sym typeface="Montserrat"/>
              </a:rPr>
              <a:t>collection</a:t>
            </a:r>
            <a:r>
              <a:rPr lang="it-IT" sz="3000" dirty="0">
                <a:solidFill>
                  <a:srgbClr val="5E5E5E"/>
                </a:solidFill>
                <a:latin typeface="Montserrat"/>
                <a:ea typeface="Montserrat"/>
                <a:cs typeface="Montserrat"/>
                <a:sym typeface="Montserrat"/>
              </a:rPr>
              <a:t> of </a:t>
            </a:r>
            <a:r>
              <a:rPr lang="it-IT" sz="3000" dirty="0" err="1">
                <a:solidFill>
                  <a:srgbClr val="5E5E5E"/>
                </a:solidFill>
                <a:latin typeface="Montserrat"/>
                <a:ea typeface="Montserrat"/>
                <a:cs typeface="Montserrat"/>
                <a:sym typeface="Montserrat"/>
              </a:rPr>
              <a:t>reviews</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written</a:t>
            </a:r>
            <a:r>
              <a:rPr lang="it-IT" sz="3000" dirty="0">
                <a:solidFill>
                  <a:srgbClr val="5E5E5E"/>
                </a:solidFill>
                <a:latin typeface="Montserrat"/>
                <a:ea typeface="Montserrat"/>
                <a:cs typeface="Montserrat"/>
                <a:sym typeface="Montserrat"/>
              </a:rPr>
              <a:t> in the </a:t>
            </a:r>
            <a:r>
              <a:rPr lang="it-IT" sz="3000" dirty="0">
                <a:solidFill>
                  <a:srgbClr val="5E5E5E"/>
                </a:solidFill>
                <a:uFill>
                  <a:noFill/>
                </a:uFill>
                <a:latin typeface="Montserrat"/>
                <a:ea typeface="Montserrat"/>
                <a:cs typeface="Montserrat"/>
                <a:sym typeface="Montserrat"/>
                <a:hlinkClick r:id="rId3"/>
              </a:rPr>
              <a:t>Amazon.com</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marketplace</a:t>
            </a:r>
            <a:r>
              <a:rPr lang="it-IT" sz="3000" dirty="0">
                <a:solidFill>
                  <a:srgbClr val="5E5E5E"/>
                </a:solidFill>
                <a:latin typeface="Montserrat"/>
                <a:ea typeface="Montserrat"/>
                <a:cs typeface="Montserrat"/>
                <a:sym typeface="Montserrat"/>
              </a:rPr>
              <a:t> and </a:t>
            </a:r>
            <a:r>
              <a:rPr lang="it-IT" sz="3000" dirty="0" err="1">
                <a:solidFill>
                  <a:srgbClr val="5E5E5E"/>
                </a:solidFill>
                <a:latin typeface="Montserrat"/>
                <a:ea typeface="Montserrat"/>
                <a:cs typeface="Montserrat"/>
                <a:sym typeface="Montserrat"/>
              </a:rPr>
              <a:t>associated</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metadata</a:t>
            </a:r>
            <a:r>
              <a:rPr lang="it-IT" sz="3000" dirty="0">
                <a:solidFill>
                  <a:srgbClr val="5E5E5E"/>
                </a:solidFill>
                <a:latin typeface="Montserrat"/>
                <a:ea typeface="Montserrat"/>
                <a:cs typeface="Montserrat"/>
                <a:sym typeface="Montserrat"/>
              </a:rPr>
              <a:t> from 1995 </a:t>
            </a:r>
            <a:r>
              <a:rPr lang="it-IT" sz="3000" dirty="0" err="1">
                <a:solidFill>
                  <a:srgbClr val="5E5E5E"/>
                </a:solidFill>
                <a:latin typeface="Montserrat"/>
                <a:ea typeface="Montserrat"/>
                <a:cs typeface="Montserrat"/>
                <a:sym typeface="Montserrat"/>
              </a:rPr>
              <a:t>until</a:t>
            </a:r>
            <a:r>
              <a:rPr lang="it-IT" sz="3000" dirty="0">
                <a:solidFill>
                  <a:srgbClr val="5E5E5E"/>
                </a:solidFill>
                <a:latin typeface="Montserrat"/>
                <a:ea typeface="Montserrat"/>
                <a:cs typeface="Montserrat"/>
                <a:sym typeface="Montserrat"/>
              </a:rPr>
              <a:t> 2015. </a:t>
            </a: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dirty="0">
                <a:solidFill>
                  <a:srgbClr val="5E5E5E"/>
                </a:solidFill>
                <a:latin typeface="Montserrat"/>
                <a:ea typeface="Montserrat"/>
                <a:cs typeface="Montserrat"/>
                <a:sym typeface="Montserrat"/>
              </a:rPr>
              <a:t>(130M+ </a:t>
            </a:r>
            <a:r>
              <a:rPr lang="it-IT" sz="3000" dirty="0" err="1">
                <a:solidFill>
                  <a:srgbClr val="5E5E5E"/>
                </a:solidFill>
                <a:latin typeface="Montserrat"/>
                <a:ea typeface="Montserrat"/>
                <a:cs typeface="Montserrat"/>
                <a:sym typeface="Montserrat"/>
              </a:rPr>
              <a:t>customer</a:t>
            </a:r>
            <a:r>
              <a:rPr lang="it-IT" sz="3000" dirty="0">
                <a:solidFill>
                  <a:srgbClr val="5E5E5E"/>
                </a:solidFill>
                <a:latin typeface="Montserrat"/>
                <a:ea typeface="Montserrat"/>
                <a:cs typeface="Montserrat"/>
                <a:sym typeface="Montserrat"/>
              </a:rPr>
              <a:t> </a:t>
            </a:r>
            <a:r>
              <a:rPr lang="it-IT" sz="3000" dirty="0" err="1">
                <a:solidFill>
                  <a:srgbClr val="5E5E5E"/>
                </a:solidFill>
                <a:latin typeface="Montserrat"/>
                <a:ea typeface="Montserrat"/>
                <a:cs typeface="Montserrat"/>
                <a:sym typeface="Montserrat"/>
              </a:rPr>
              <a:t>reviews</a:t>
            </a:r>
            <a:r>
              <a:rPr lang="it-IT" sz="3000" dirty="0">
                <a:solidFill>
                  <a:srgbClr val="5E5E5E"/>
                </a:solidFill>
                <a:latin typeface="Montserrat"/>
                <a:ea typeface="Montserrat"/>
                <a:cs typeface="Montserrat"/>
                <a:sym typeface="Montserrat"/>
              </a:rPr>
              <a:t>)</a:t>
            </a:r>
            <a:endParaRPr sz="3000"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br>
              <a:rPr lang="it-IT" sz="3000" dirty="0">
                <a:solidFill>
                  <a:srgbClr val="5E5E5E"/>
                </a:solidFill>
                <a:latin typeface="Montserrat"/>
                <a:ea typeface="Montserrat"/>
                <a:cs typeface="Montserrat"/>
                <a:sym typeface="Montserrat"/>
              </a:rPr>
            </a:br>
            <a:r>
              <a:rPr lang="it-IT" sz="3000" b="1" dirty="0" err="1">
                <a:solidFill>
                  <a:srgbClr val="5E5E5E"/>
                </a:solidFill>
                <a:latin typeface="Montserrat"/>
                <a:ea typeface="Montserrat"/>
                <a:cs typeface="Montserrat"/>
                <a:sym typeface="Montserrat"/>
              </a:rPr>
              <a:t>Tab</a:t>
            </a:r>
            <a:r>
              <a:rPr lang="it-IT" sz="3000" b="1" dirty="0">
                <a:solidFill>
                  <a:srgbClr val="5E5E5E"/>
                </a:solidFill>
                <a:latin typeface="Montserrat"/>
                <a:ea typeface="Montserrat"/>
                <a:cs typeface="Montserrat"/>
                <a:sym typeface="Montserrat"/>
              </a:rPr>
              <a:t> </a:t>
            </a:r>
            <a:r>
              <a:rPr lang="it-IT" sz="3000" b="1" dirty="0" err="1">
                <a:solidFill>
                  <a:srgbClr val="5E5E5E"/>
                </a:solidFill>
                <a:latin typeface="Montserrat"/>
                <a:ea typeface="Montserrat"/>
                <a:cs typeface="Montserrat"/>
                <a:sym typeface="Montserrat"/>
              </a:rPr>
              <a:t>Separated</a:t>
            </a:r>
            <a:r>
              <a:rPr lang="it-IT" sz="3000" b="1" dirty="0">
                <a:solidFill>
                  <a:srgbClr val="5E5E5E"/>
                </a:solidFill>
                <a:latin typeface="Montserrat"/>
                <a:ea typeface="Montserrat"/>
                <a:cs typeface="Montserrat"/>
                <a:sym typeface="Montserrat"/>
              </a:rPr>
              <a:t> .TSV</a:t>
            </a:r>
            <a:endParaRPr sz="3000" b="1"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b="1" dirty="0">
                <a:solidFill>
                  <a:srgbClr val="5E5E5E"/>
                </a:solidFill>
                <a:latin typeface="Montserrat"/>
                <a:ea typeface="Montserrat"/>
                <a:cs typeface="Montserrat"/>
                <a:sym typeface="Montserrat"/>
              </a:rPr>
              <a:t>Web </a:t>
            </a:r>
            <a:r>
              <a:rPr lang="it-IT" sz="3000" b="1" dirty="0" err="1">
                <a:solidFill>
                  <a:srgbClr val="5E5E5E"/>
                </a:solidFill>
                <a:latin typeface="Montserrat"/>
                <a:ea typeface="Montserrat"/>
                <a:cs typeface="Montserrat"/>
                <a:sym typeface="Montserrat"/>
              </a:rPr>
              <a:t>Scraping</a:t>
            </a:r>
            <a:r>
              <a:rPr lang="it-IT" sz="3000" b="1" dirty="0">
                <a:solidFill>
                  <a:srgbClr val="5E5E5E"/>
                </a:solidFill>
                <a:latin typeface="Montserrat"/>
                <a:ea typeface="Montserrat"/>
                <a:cs typeface="Montserrat"/>
                <a:sym typeface="Montserrat"/>
              </a:rPr>
              <a:t> </a:t>
            </a:r>
            <a:endParaRPr sz="3000" b="1" dirty="0">
              <a:solidFill>
                <a:srgbClr val="5E5E5E"/>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endParaRPr sz="3000" dirty="0">
              <a:solidFill>
                <a:schemeClr val="accent4"/>
              </a:solidFill>
              <a:latin typeface="Montserrat"/>
              <a:ea typeface="Montserrat"/>
              <a:cs typeface="Montserrat"/>
              <a:sym typeface="Montserrat"/>
            </a:endParaRPr>
          </a:p>
          <a:p>
            <a:pPr marL="0" marR="0" lvl="0" indent="0" algn="l" rtl="0">
              <a:lnSpc>
                <a:spcPct val="120000"/>
              </a:lnSpc>
              <a:spcBef>
                <a:spcPts val="0"/>
              </a:spcBef>
              <a:spcAft>
                <a:spcPts val="0"/>
              </a:spcAft>
              <a:buClr>
                <a:srgbClr val="5E5E5E"/>
              </a:buClr>
              <a:buSzPts val="750"/>
              <a:buFont typeface="Montserrat"/>
              <a:buNone/>
            </a:pPr>
            <a:r>
              <a:rPr lang="it-IT" sz="3000" dirty="0">
                <a:solidFill>
                  <a:schemeClr val="accent4"/>
                </a:solidFill>
                <a:uFill>
                  <a:noFill/>
                </a:uFill>
                <a:latin typeface="Montserrat"/>
                <a:ea typeface="Montserrat"/>
                <a:cs typeface="Montserrat"/>
                <a:sym typeface="Montserrat"/>
                <a:hlinkClick r:id="rId4"/>
              </a:rPr>
              <a:t>https://registry.opendata.aws/amazon-reviews/</a:t>
            </a:r>
            <a:endParaRPr sz="3000" dirty="0">
              <a:solidFill>
                <a:schemeClr val="accent4"/>
              </a:solidFill>
              <a:latin typeface="Montserrat"/>
              <a:ea typeface="Montserrat"/>
              <a:cs typeface="Montserrat"/>
              <a:sym typeface="Montserrat"/>
            </a:endParaRPr>
          </a:p>
        </p:txBody>
      </p:sp>
      <p:pic>
        <p:nvPicPr>
          <p:cNvPr id="402" name="Google Shape;402;p29"/>
          <p:cNvPicPr preferRelativeResize="0"/>
          <p:nvPr/>
        </p:nvPicPr>
        <p:blipFill rotWithShape="1">
          <a:blip r:embed="rId5">
            <a:alphaModFix/>
          </a:blip>
          <a:srcRect l="23732" r="23727"/>
          <a:stretch/>
        </p:blipFill>
        <p:spPr>
          <a:xfrm>
            <a:off x="13131800" y="3346100"/>
            <a:ext cx="6350100" cy="63501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3522AA-1FC3-D446-8A64-E8623AC7B74F}"/>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sp>
        <p:nvSpPr>
          <p:cNvPr id="17" name="Google Shape;370;p20">
            <a:extLst>
              <a:ext uri="{FF2B5EF4-FFF2-40B4-BE49-F238E27FC236}">
                <a16:creationId xmlns:a16="http://schemas.microsoft.com/office/drawing/2014/main" id="{D4E6EBBD-C559-6B45-9A90-5A4607F46CF4}"/>
              </a:ext>
            </a:extLst>
          </p:cNvPr>
          <p:cNvSpPr txBox="1"/>
          <p:nvPr/>
        </p:nvSpPr>
        <p:spPr>
          <a:xfrm>
            <a:off x="9579611" y="1231686"/>
            <a:ext cx="15272475"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Dataset</a:t>
            </a:r>
            <a:r>
              <a:rPr lang="it-IT" sz="11200" b="1" dirty="0">
                <a:solidFill>
                  <a:srgbClr val="212121"/>
                </a:solidFill>
                <a:latin typeface="Montserrat"/>
                <a:ea typeface="Montserrat"/>
                <a:cs typeface="Montserrat"/>
                <a:sym typeface="Montserrat"/>
              </a:rPr>
              <a:t> </a:t>
            </a:r>
            <a:r>
              <a:rPr lang="it-IT" sz="11200" b="1" dirty="0" err="1">
                <a:solidFill>
                  <a:srgbClr val="212121"/>
                </a:solidFill>
                <a:latin typeface="Montserrat"/>
                <a:ea typeface="Montserrat"/>
                <a:cs typeface="Montserrat"/>
                <a:sym typeface="Montserrat"/>
              </a:rPr>
              <a:t>Features</a:t>
            </a:r>
            <a:endParaRPr sz="7200" dirty="0"/>
          </a:p>
        </p:txBody>
      </p:sp>
      <p:pic>
        <p:nvPicPr>
          <p:cNvPr id="23" name="Picture 22">
            <a:extLst>
              <a:ext uri="{FF2B5EF4-FFF2-40B4-BE49-F238E27FC236}">
                <a16:creationId xmlns:a16="http://schemas.microsoft.com/office/drawing/2014/main" id="{549B57B6-B622-1642-8E0B-3E7BB63B7F80}"/>
              </a:ext>
            </a:extLst>
          </p:cNvPr>
          <p:cNvPicPr>
            <a:picLocks noChangeAspect="1"/>
          </p:cNvPicPr>
          <p:nvPr/>
        </p:nvPicPr>
        <p:blipFill>
          <a:blip r:embed="rId3"/>
          <a:stretch>
            <a:fillRect/>
          </a:stretch>
        </p:blipFill>
        <p:spPr>
          <a:xfrm>
            <a:off x="7137400" y="4660407"/>
            <a:ext cx="16677622" cy="4395186"/>
          </a:xfrm>
          <a:prstGeom prst="rect">
            <a:avLst/>
          </a:prstGeom>
        </p:spPr>
      </p:pic>
    </p:spTree>
    <p:extLst>
      <p:ext uri="{BB962C8B-B14F-4D97-AF65-F5344CB8AC3E}">
        <p14:creationId xmlns:p14="http://schemas.microsoft.com/office/powerpoint/2010/main" val="1420318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328449-BBFA-844F-91CC-DF206EC73634}"/>
              </a:ext>
            </a:extLst>
          </p:cNvPr>
          <p:cNvSpPr/>
          <p:nvPr/>
        </p:nvSpPr>
        <p:spPr>
          <a:xfrm>
            <a:off x="0" y="0"/>
            <a:ext cx="6324600" cy="13716000"/>
          </a:xfrm>
          <a:prstGeom prst="rect">
            <a:avLst/>
          </a:prstGeom>
          <a:solidFill>
            <a:schemeClr val="tx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03522AA-1FC3-D446-8A64-E8623AC7B74F}"/>
              </a:ext>
            </a:extLst>
          </p:cNvPr>
          <p:cNvSpPr/>
          <p:nvPr/>
        </p:nvSpPr>
        <p:spPr>
          <a:xfrm>
            <a:off x="0" y="7035800"/>
            <a:ext cx="6324600" cy="660400"/>
          </a:xfrm>
          <a:prstGeom prst="rect">
            <a:avLst/>
          </a:prstGeom>
          <a:solidFill>
            <a:srgbClr val="F98F2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61995A1-3847-D24A-A152-EFDEC4A443A8}"/>
              </a:ext>
            </a:extLst>
          </p:cNvPr>
          <p:cNvSpPr/>
          <p:nvPr/>
        </p:nvSpPr>
        <p:spPr>
          <a:xfrm>
            <a:off x="1171933" y="607058"/>
            <a:ext cx="12192000" cy="12501884"/>
          </a:xfrm>
          <a:prstGeom prst="rect">
            <a:avLst/>
          </a:prstGeom>
        </p:spPr>
        <p:txBody>
          <a:bodyPr>
            <a:spAutoFit/>
          </a:bodyPr>
          <a:lstStyle/>
          <a:p>
            <a:pPr fontAlgn="t">
              <a:lnSpc>
                <a:spcPct val="140000"/>
              </a:lnSpc>
            </a:pPr>
            <a:r>
              <a:rPr lang="en-GB" sz="3600" b="1" u="sng" dirty="0">
                <a:solidFill>
                  <a:srgbClr val="FFFFFF"/>
                </a:solidFill>
                <a:latin typeface="Merriweather Sans"/>
                <a:ea typeface="Merriweather Sans"/>
                <a:cs typeface="Merriweather Sans"/>
                <a:sym typeface="Merriweather Sans"/>
              </a:rPr>
              <a:t>Features</a:t>
            </a:r>
          </a:p>
          <a:p>
            <a:pPr fontAlgn="t">
              <a:lnSpc>
                <a:spcPct val="140000"/>
              </a:lnSpc>
            </a:pPr>
            <a:r>
              <a:rPr lang="en-GB" sz="3600" dirty="0">
                <a:solidFill>
                  <a:srgbClr val="FFFFFF"/>
                </a:solidFill>
                <a:latin typeface="Merriweather Sans"/>
                <a:ea typeface="Merriweather Sans"/>
                <a:cs typeface="Merriweather Sans"/>
                <a:sym typeface="Merriweather Sans"/>
              </a:rPr>
              <a:t>Marketplace</a:t>
            </a:r>
          </a:p>
          <a:p>
            <a:pPr fontAlgn="t">
              <a:lnSpc>
                <a:spcPct val="140000"/>
              </a:lnSpc>
            </a:pPr>
            <a:r>
              <a:rPr lang="en-GB" sz="3600" dirty="0" err="1">
                <a:solidFill>
                  <a:srgbClr val="FFFFFF"/>
                </a:solidFill>
                <a:latin typeface="Merriweather Sans"/>
                <a:ea typeface="Merriweather Sans"/>
                <a:cs typeface="Merriweather Sans"/>
                <a:sym typeface="Merriweather Sans"/>
              </a:rPr>
              <a:t>customer_id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review_id</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product_id</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product_parent</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product_title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product_category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star_rating</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helpful_votes</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a:solidFill>
                  <a:srgbClr val="FFFFFF"/>
                </a:solidFill>
                <a:latin typeface="Merriweather Sans"/>
                <a:ea typeface="Merriweather Sans"/>
                <a:cs typeface="Merriweather Sans"/>
                <a:sym typeface="Merriweather Sans"/>
              </a:rPr>
              <a:t>total votes</a:t>
            </a:r>
          </a:p>
          <a:p>
            <a:pPr fontAlgn="t">
              <a:lnSpc>
                <a:spcPct val="140000"/>
              </a:lnSpc>
            </a:pPr>
            <a:r>
              <a:rPr lang="en-GB" sz="3600" dirty="0">
                <a:solidFill>
                  <a:srgbClr val="FFFFFF"/>
                </a:solidFill>
                <a:latin typeface="Merriweather Sans"/>
                <a:ea typeface="Merriweather Sans"/>
                <a:cs typeface="Merriweather Sans"/>
                <a:sym typeface="Merriweather Sans"/>
              </a:rPr>
              <a:t>vine</a:t>
            </a:r>
          </a:p>
          <a:p>
            <a:pPr fontAlgn="t">
              <a:lnSpc>
                <a:spcPct val="140000"/>
              </a:lnSpc>
            </a:pPr>
            <a:r>
              <a:rPr lang="en-GB" sz="3600" dirty="0" err="1">
                <a:solidFill>
                  <a:srgbClr val="FFFFFF"/>
                </a:solidFill>
                <a:latin typeface="Merriweather Sans"/>
                <a:ea typeface="Merriweather Sans"/>
                <a:cs typeface="Merriweather Sans"/>
                <a:sym typeface="Merriweather Sans"/>
              </a:rPr>
              <a:t>verified_purchase</a:t>
            </a:r>
            <a:r>
              <a:rPr lang="en-GB" sz="3600" dirty="0">
                <a:solidFill>
                  <a:srgbClr val="FFFFFF"/>
                </a:solidFill>
                <a:latin typeface="Merriweather Sans"/>
                <a:ea typeface="Merriweather Sans"/>
                <a:cs typeface="Merriweather Sans"/>
                <a:sym typeface="Merriweather Sans"/>
              </a:rPr>
              <a:t> </a:t>
            </a:r>
          </a:p>
          <a:p>
            <a:pPr fontAlgn="t">
              <a:lnSpc>
                <a:spcPct val="140000"/>
              </a:lnSpc>
            </a:pPr>
            <a:r>
              <a:rPr lang="en-GB" sz="3600" dirty="0" err="1">
                <a:solidFill>
                  <a:srgbClr val="FFFFFF"/>
                </a:solidFill>
                <a:latin typeface="Merriweather Sans"/>
                <a:ea typeface="Merriweather Sans"/>
                <a:cs typeface="Merriweather Sans"/>
                <a:sym typeface="Merriweather Sans"/>
              </a:rPr>
              <a:t>review_headline</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review_body</a:t>
            </a:r>
            <a:endParaRPr lang="en-GB" sz="3600" dirty="0">
              <a:solidFill>
                <a:srgbClr val="FFFFFF"/>
              </a:solidFill>
              <a:latin typeface="Merriweather Sans"/>
              <a:ea typeface="Merriweather Sans"/>
              <a:cs typeface="Merriweather Sans"/>
              <a:sym typeface="Merriweather Sans"/>
            </a:endParaRPr>
          </a:p>
          <a:p>
            <a:pPr fontAlgn="t">
              <a:lnSpc>
                <a:spcPct val="140000"/>
              </a:lnSpc>
            </a:pPr>
            <a:r>
              <a:rPr lang="en-GB" sz="3600" dirty="0" err="1">
                <a:solidFill>
                  <a:srgbClr val="FFFFFF"/>
                </a:solidFill>
                <a:latin typeface="Merriweather Sans"/>
                <a:ea typeface="Merriweather Sans"/>
                <a:cs typeface="Merriweather Sans"/>
                <a:sym typeface="Merriweather Sans"/>
              </a:rPr>
              <a:t>review_date</a:t>
            </a:r>
            <a:endParaRPr lang="en-US" sz="3600" dirty="0">
              <a:solidFill>
                <a:srgbClr val="FFFFFF"/>
              </a:solidFill>
            </a:endParaRPr>
          </a:p>
        </p:txBody>
      </p:sp>
      <p:cxnSp>
        <p:nvCxnSpPr>
          <p:cNvPr id="7" name="Google Shape;676;p18">
            <a:extLst>
              <a:ext uri="{FF2B5EF4-FFF2-40B4-BE49-F238E27FC236}">
                <a16:creationId xmlns:a16="http://schemas.microsoft.com/office/drawing/2014/main" id="{A864ED31-9251-6946-AA33-D957BCCC58F7}"/>
              </a:ext>
            </a:extLst>
          </p:cNvPr>
          <p:cNvCxnSpPr/>
          <p:nvPr/>
        </p:nvCxnSpPr>
        <p:spPr>
          <a:xfrm>
            <a:off x="9049491" y="6300077"/>
            <a:ext cx="19879569" cy="0"/>
          </a:xfrm>
          <a:prstGeom prst="straightConnector1">
            <a:avLst/>
          </a:prstGeom>
          <a:noFill/>
          <a:ln w="38100" cap="rnd" cmpd="sng">
            <a:solidFill>
              <a:srgbClr val="D6D6D6"/>
            </a:solidFill>
            <a:prstDash val="dashDot"/>
            <a:round/>
            <a:headEnd type="none" w="sm" len="sm"/>
            <a:tailEnd type="none" w="sm" len="sm"/>
          </a:ln>
        </p:spPr>
      </p:cxnSp>
      <p:sp>
        <p:nvSpPr>
          <p:cNvPr id="9" name="Google Shape;679;p18">
            <a:extLst>
              <a:ext uri="{FF2B5EF4-FFF2-40B4-BE49-F238E27FC236}">
                <a16:creationId xmlns:a16="http://schemas.microsoft.com/office/drawing/2014/main" id="{6960F390-80EF-CA47-AC06-D97FF570C159}"/>
              </a:ext>
            </a:extLst>
          </p:cNvPr>
          <p:cNvSpPr/>
          <p:nvPr/>
        </p:nvSpPr>
        <p:spPr>
          <a:xfrm>
            <a:off x="6606082" y="8115317"/>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Import </a:t>
            </a:r>
          </a:p>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and </a:t>
            </a:r>
            <a:r>
              <a:rPr lang="it-IT" sz="3200" b="0" i="0" u="none" strike="noStrike" cap="none" dirty="0" err="1">
                <a:solidFill>
                  <a:srgbClr val="212121"/>
                </a:solidFill>
                <a:latin typeface="Montserrat"/>
                <a:ea typeface="Montserrat"/>
                <a:cs typeface="Montserrat"/>
                <a:sym typeface="Montserrat"/>
              </a:rPr>
              <a:t>cleaning</a:t>
            </a:r>
            <a:endParaRPr dirty="0"/>
          </a:p>
        </p:txBody>
      </p:sp>
      <p:sp>
        <p:nvSpPr>
          <p:cNvPr id="11" name="Google Shape;682;p18">
            <a:extLst>
              <a:ext uri="{FF2B5EF4-FFF2-40B4-BE49-F238E27FC236}">
                <a16:creationId xmlns:a16="http://schemas.microsoft.com/office/drawing/2014/main" id="{31D7990B-0294-6141-9BDD-66DC0474D0B7}"/>
              </a:ext>
            </a:extLst>
          </p:cNvPr>
          <p:cNvSpPr/>
          <p:nvPr/>
        </p:nvSpPr>
        <p:spPr>
          <a:xfrm>
            <a:off x="12895169" y="8084245"/>
            <a:ext cx="5075836"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err="1">
                <a:solidFill>
                  <a:srgbClr val="212121"/>
                </a:solidFill>
                <a:latin typeface="Montserrat"/>
                <a:ea typeface="Montserrat"/>
                <a:cs typeface="Montserrat"/>
                <a:sym typeface="Montserrat"/>
              </a:rPr>
              <a:t>Feature</a:t>
            </a:r>
            <a:r>
              <a:rPr lang="it-IT" sz="3200" b="0" i="0" u="none" strike="noStrike" cap="none" dirty="0">
                <a:solidFill>
                  <a:srgbClr val="212121"/>
                </a:solidFill>
                <a:latin typeface="Montserrat"/>
                <a:ea typeface="Montserrat"/>
                <a:cs typeface="Montserrat"/>
                <a:sym typeface="Montserrat"/>
              </a:rPr>
              <a:t> </a:t>
            </a:r>
            <a:r>
              <a:rPr lang="it-IT" sz="3200" b="0" i="0" u="none" strike="noStrike" cap="none" dirty="0" err="1">
                <a:solidFill>
                  <a:srgbClr val="212121"/>
                </a:solidFill>
                <a:latin typeface="Montserrat"/>
                <a:ea typeface="Montserrat"/>
                <a:cs typeface="Montserrat"/>
                <a:sym typeface="Montserrat"/>
              </a:rPr>
              <a:t>Engineering</a:t>
            </a:r>
            <a:endParaRPr dirty="0"/>
          </a:p>
        </p:txBody>
      </p:sp>
      <p:sp>
        <p:nvSpPr>
          <p:cNvPr id="13" name="Google Shape;684;p18">
            <a:extLst>
              <a:ext uri="{FF2B5EF4-FFF2-40B4-BE49-F238E27FC236}">
                <a16:creationId xmlns:a16="http://schemas.microsoft.com/office/drawing/2014/main" id="{FE4BA8A5-3BB3-3E4E-BF3F-C4C11762542F}"/>
              </a:ext>
            </a:extLst>
          </p:cNvPr>
          <p:cNvSpPr/>
          <p:nvPr/>
        </p:nvSpPr>
        <p:spPr>
          <a:xfrm>
            <a:off x="18918506" y="8084245"/>
            <a:ext cx="5075835" cy="762001"/>
          </a:xfrm>
          <a:prstGeom prst="rect">
            <a:avLst/>
          </a:prstGeom>
          <a:noFill/>
          <a:ln>
            <a:noFill/>
          </a:ln>
        </p:spPr>
        <p:txBody>
          <a:bodyPr spcFirstLastPara="1" wrap="square" lIns="48750" tIns="48750" rIns="48750" bIns="48750" anchor="ctr" anchorCtr="0">
            <a:noAutofit/>
          </a:bodyPr>
          <a:lstStyle/>
          <a:p>
            <a:pPr marL="0" marR="0" lvl="0" indent="0" algn="ctr" rtl="0">
              <a:lnSpc>
                <a:spcPct val="120000"/>
              </a:lnSpc>
              <a:spcBef>
                <a:spcPts val="0"/>
              </a:spcBef>
              <a:spcAft>
                <a:spcPts val="0"/>
              </a:spcAft>
              <a:buClr>
                <a:srgbClr val="212121"/>
              </a:buClr>
              <a:buSzPts val="800"/>
              <a:buFont typeface="Montserrat"/>
              <a:buNone/>
            </a:pPr>
            <a:r>
              <a:rPr lang="it-IT" sz="3200" b="0" i="0" u="none" strike="noStrike" cap="none" dirty="0">
                <a:solidFill>
                  <a:srgbClr val="212121"/>
                </a:solidFill>
                <a:latin typeface="Montserrat"/>
                <a:ea typeface="Montserrat"/>
                <a:cs typeface="Montserrat"/>
                <a:sym typeface="Montserrat"/>
              </a:rPr>
              <a:t>EDA</a:t>
            </a:r>
            <a:endParaRPr dirty="0"/>
          </a:p>
        </p:txBody>
      </p:sp>
      <p:pic>
        <p:nvPicPr>
          <p:cNvPr id="15" name="Google Shape;687;p18" descr="placeholder_google_slide.jpg">
            <a:extLst>
              <a:ext uri="{FF2B5EF4-FFF2-40B4-BE49-F238E27FC236}">
                <a16:creationId xmlns:a16="http://schemas.microsoft.com/office/drawing/2014/main" id="{334ACE14-61F4-F646-8F04-0F9919F831F7}"/>
              </a:ext>
            </a:extLst>
          </p:cNvPr>
          <p:cNvPicPr preferRelativeResize="0"/>
          <p:nvPr/>
        </p:nvPicPr>
        <p:blipFill rotWithShape="1">
          <a:blip r:embed="rId3">
            <a:alphaModFix/>
          </a:blip>
          <a:srcRect/>
          <a:stretch/>
        </p:blipFill>
        <p:spPr>
          <a:xfrm>
            <a:off x="14318800" y="5096091"/>
            <a:ext cx="2286000" cy="2286000"/>
          </a:xfrm>
          <a:prstGeom prst="ellipse">
            <a:avLst/>
          </a:prstGeom>
          <a:noFill/>
          <a:ln>
            <a:noFill/>
          </a:ln>
        </p:spPr>
      </p:pic>
      <p:pic>
        <p:nvPicPr>
          <p:cNvPr id="16" name="Google Shape;688;p18" descr="placeholder_google_slide.jpg">
            <a:extLst>
              <a:ext uri="{FF2B5EF4-FFF2-40B4-BE49-F238E27FC236}">
                <a16:creationId xmlns:a16="http://schemas.microsoft.com/office/drawing/2014/main" id="{E1966683-2118-5C47-83BD-93A2067DC187}"/>
              </a:ext>
            </a:extLst>
          </p:cNvPr>
          <p:cNvPicPr preferRelativeResize="0"/>
          <p:nvPr/>
        </p:nvPicPr>
        <p:blipFill rotWithShape="1">
          <a:blip r:embed="rId3">
            <a:alphaModFix/>
          </a:blip>
          <a:srcRect/>
          <a:stretch/>
        </p:blipFill>
        <p:spPr>
          <a:xfrm>
            <a:off x="20313637" y="5096091"/>
            <a:ext cx="2286000" cy="2286000"/>
          </a:xfrm>
          <a:prstGeom prst="ellipse">
            <a:avLst/>
          </a:prstGeom>
          <a:noFill/>
          <a:ln>
            <a:noFill/>
          </a:ln>
        </p:spPr>
      </p:pic>
      <p:sp>
        <p:nvSpPr>
          <p:cNvPr id="17" name="Google Shape;370;p20">
            <a:extLst>
              <a:ext uri="{FF2B5EF4-FFF2-40B4-BE49-F238E27FC236}">
                <a16:creationId xmlns:a16="http://schemas.microsoft.com/office/drawing/2014/main" id="{D4E6EBBD-C559-6B45-9A90-5A4607F46CF4}"/>
              </a:ext>
            </a:extLst>
          </p:cNvPr>
          <p:cNvSpPr txBox="1"/>
          <p:nvPr/>
        </p:nvSpPr>
        <p:spPr>
          <a:xfrm>
            <a:off x="11212468" y="1154687"/>
            <a:ext cx="10269353" cy="3125192"/>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Clr>
                <a:srgbClr val="212121"/>
              </a:buClr>
              <a:buSzPts val="2800"/>
              <a:buFont typeface="Montserrat"/>
              <a:buNone/>
            </a:pPr>
            <a:r>
              <a:rPr lang="it-IT" sz="11200" b="1" dirty="0" err="1">
                <a:solidFill>
                  <a:srgbClr val="212121"/>
                </a:solidFill>
                <a:latin typeface="Montserrat"/>
                <a:ea typeface="Montserrat"/>
                <a:cs typeface="Montserrat"/>
                <a:sym typeface="Montserrat"/>
              </a:rPr>
              <a:t>Process</a:t>
            </a:r>
            <a:r>
              <a:rPr lang="it-IT" sz="11200" b="1" dirty="0">
                <a:solidFill>
                  <a:srgbClr val="212121"/>
                </a:solidFill>
                <a:latin typeface="Montserrat"/>
                <a:ea typeface="Montserrat"/>
                <a:cs typeface="Montserrat"/>
                <a:sym typeface="Montserrat"/>
              </a:rPr>
              <a:t> </a:t>
            </a:r>
            <a:r>
              <a:rPr lang="it-IT" sz="7200" b="1" dirty="0">
                <a:solidFill>
                  <a:srgbClr val="212121"/>
                </a:solidFill>
                <a:latin typeface="Montserrat"/>
                <a:ea typeface="Montserrat"/>
                <a:cs typeface="Montserrat"/>
                <a:sym typeface="Montserrat"/>
              </a:rPr>
              <a:t>(</a:t>
            </a:r>
            <a:r>
              <a:rPr lang="it-IT" sz="7200" b="1" dirty="0" err="1">
                <a:solidFill>
                  <a:srgbClr val="212121"/>
                </a:solidFill>
                <a:latin typeface="Montserrat"/>
                <a:ea typeface="Montserrat"/>
                <a:cs typeface="Montserrat"/>
                <a:sym typeface="Montserrat"/>
              </a:rPr>
              <a:t>pt</a:t>
            </a:r>
            <a:r>
              <a:rPr lang="it-IT" sz="7200" b="1" dirty="0">
                <a:solidFill>
                  <a:srgbClr val="212121"/>
                </a:solidFill>
                <a:latin typeface="Montserrat"/>
                <a:ea typeface="Montserrat"/>
                <a:cs typeface="Montserrat"/>
                <a:sym typeface="Montserrat"/>
              </a:rPr>
              <a:t> 1)</a:t>
            </a:r>
            <a:endParaRPr sz="7200" dirty="0"/>
          </a:p>
        </p:txBody>
      </p:sp>
      <p:pic>
        <p:nvPicPr>
          <p:cNvPr id="19" name="Google Shape;378;p20">
            <a:extLst>
              <a:ext uri="{FF2B5EF4-FFF2-40B4-BE49-F238E27FC236}">
                <a16:creationId xmlns:a16="http://schemas.microsoft.com/office/drawing/2014/main" id="{2FC5A621-D80E-7A4C-AEF8-851D21AA31D1}"/>
              </a:ext>
            </a:extLst>
          </p:cNvPr>
          <p:cNvPicPr preferRelativeResize="0"/>
          <p:nvPr/>
        </p:nvPicPr>
        <p:blipFill rotWithShape="1">
          <a:blip r:embed="rId4">
            <a:alphaModFix/>
          </a:blip>
          <a:srcRect/>
          <a:stretch/>
        </p:blipFill>
        <p:spPr>
          <a:xfrm>
            <a:off x="8053275" y="5116025"/>
            <a:ext cx="2286000" cy="2286000"/>
          </a:xfrm>
          <a:prstGeom prst="ellipse">
            <a:avLst/>
          </a:prstGeom>
          <a:noFill/>
          <a:ln>
            <a:noFill/>
          </a:ln>
        </p:spPr>
      </p:pic>
      <p:pic>
        <p:nvPicPr>
          <p:cNvPr id="20" name="Picture 19">
            <a:extLst>
              <a:ext uri="{FF2B5EF4-FFF2-40B4-BE49-F238E27FC236}">
                <a16:creationId xmlns:a16="http://schemas.microsoft.com/office/drawing/2014/main" id="{27715542-CEA9-CA49-8F90-7E71A2C9FF43}"/>
              </a:ext>
            </a:extLst>
          </p:cNvPr>
          <p:cNvPicPr>
            <a:picLocks noChangeAspect="1"/>
          </p:cNvPicPr>
          <p:nvPr/>
        </p:nvPicPr>
        <p:blipFill>
          <a:blip r:embed="rId5"/>
          <a:stretch>
            <a:fillRect/>
          </a:stretch>
        </p:blipFill>
        <p:spPr>
          <a:xfrm>
            <a:off x="14339178" y="5112784"/>
            <a:ext cx="2286000" cy="2286000"/>
          </a:xfrm>
          <a:prstGeom prst="rect">
            <a:avLst/>
          </a:prstGeom>
        </p:spPr>
      </p:pic>
      <p:pic>
        <p:nvPicPr>
          <p:cNvPr id="21" name="Picture 20">
            <a:extLst>
              <a:ext uri="{FF2B5EF4-FFF2-40B4-BE49-F238E27FC236}">
                <a16:creationId xmlns:a16="http://schemas.microsoft.com/office/drawing/2014/main" id="{68570F34-1465-AD42-9D16-1E311ECB6427}"/>
              </a:ext>
            </a:extLst>
          </p:cNvPr>
          <p:cNvPicPr>
            <a:picLocks noChangeAspect="1"/>
          </p:cNvPicPr>
          <p:nvPr/>
        </p:nvPicPr>
        <p:blipFill>
          <a:blip r:embed="rId6"/>
          <a:stretch>
            <a:fillRect/>
          </a:stretch>
        </p:blipFill>
        <p:spPr>
          <a:xfrm>
            <a:off x="20313637" y="5096091"/>
            <a:ext cx="2319832" cy="2319832"/>
          </a:xfrm>
          <a:prstGeom prst="rect">
            <a:avLst/>
          </a:prstGeom>
        </p:spPr>
      </p:pic>
    </p:spTree>
    <p:extLst>
      <p:ext uri="{BB962C8B-B14F-4D97-AF65-F5344CB8AC3E}">
        <p14:creationId xmlns:p14="http://schemas.microsoft.com/office/powerpoint/2010/main" val="2986641873"/>
      </p:ext>
    </p:extLst>
  </p:cSld>
  <p:clrMapOvr>
    <a:masterClrMapping/>
  </p:clrMapOvr>
</p:sld>
</file>

<file path=ppt/theme/theme1.xml><?xml version="1.0" encoding="utf-8"?>
<a:theme xmlns:a="http://schemas.openxmlformats.org/drawingml/2006/main" name="White">
  <a:themeElements>
    <a:clrScheme name="White">
      <a:dk1>
        <a:srgbClr val="939393"/>
      </a:dk1>
      <a:lt1>
        <a:srgbClr val="009193"/>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3135</TotalTime>
  <Words>1949</Words>
  <Application>Microsoft Macintosh PowerPoint</Application>
  <PresentationFormat>Custom</PresentationFormat>
  <Paragraphs>656</Paragraphs>
  <Slides>46</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Helvetica Neue</vt:lpstr>
      <vt:lpstr>Merriweather Sans</vt:lpstr>
      <vt:lpstr>Montserrat</vt:lpstr>
      <vt:lpstr>Segoe UI Emoji</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75</cp:revision>
  <dcterms:modified xsi:type="dcterms:W3CDTF">2019-11-20T16:28:40Z</dcterms:modified>
</cp:coreProperties>
</file>